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Montserrat Bold" panose="020B0604020202020204" charset="0"/>
      <p:regular r:id="rId23"/>
    </p:embeddedFont>
    <p:embeddedFont>
      <p:font typeface="Open Sans" panose="020B0606030504020204" pitchFamily="34" charset="0"/>
      <p:regular r:id="rId24"/>
    </p:embeddedFont>
    <p:embeddedFont>
      <p:font typeface="Open Sans Bold" panose="020B0806030504020204" charset="0"/>
      <p:regular r:id="rId25"/>
    </p:embeddedFont>
    <p:embeddedFont>
      <p:font typeface="Poppins" panose="00000500000000000000" pitchFamily="2" charset="0"/>
      <p:regular r:id="rId26"/>
    </p:embeddedFont>
    <p:embeddedFont>
      <p:font typeface="Poppins Bold" panose="00000800000000000000" charset="0"/>
      <p:regular r:id="rId27"/>
    </p:embeddedFont>
    <p:embeddedFont>
      <p:font typeface="Roboto Bold" panose="020B0604020202020204" charset="0"/>
      <p:regular r:id="rId28"/>
    </p:embeddedFont>
    <p:embeddedFont>
      <p:font typeface="Roboto Condensed" panose="02000000000000000000" pitchFamily="2" charset="0"/>
      <p:regular r:id="rId29"/>
    </p:embeddedFont>
    <p:embeddedFont>
      <p:font typeface="Roboto Condensed Bold" panose="02000000000000000000" charset="0"/>
      <p:regular r:id="rId30"/>
    </p:embeddedFont>
    <p:embeddedFont>
      <p:font typeface="TT Chocolates" panose="020B0604020202020204" charset="0"/>
      <p:regular r:id="rId31"/>
    </p:embeddedFont>
    <p:embeddedFont>
      <p:font typeface="TT Chocolates Bold" panose="020B0604020202020204" charset="0"/>
      <p:regular r:id="rId32"/>
    </p:embeddedFont>
    <p:embeddedFont>
      <p:font typeface="TT Chocolates Ultra-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nva.com/es_419/"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9.svg"/><Relationship Id="rId10" Type="http://schemas.openxmlformats.org/officeDocument/2006/relationships/image" Target="../media/image45.png"/><Relationship Id="rId4" Type="http://schemas.openxmlformats.org/officeDocument/2006/relationships/image" Target="../media/image8.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9.jpeg"/></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5.jpeg"/><Relationship Id="rId7"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8177932" y="8597752"/>
            <a:ext cx="110068" cy="660548"/>
            <a:chOff x="0" y="0"/>
            <a:chExt cx="28989" cy="173972"/>
          </a:xfrm>
        </p:grpSpPr>
        <p:sp>
          <p:nvSpPr>
            <p:cNvPr id="6" name="Freeform 6"/>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7" name="TextBox 7"/>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0616769" y="1757413"/>
            <a:ext cx="5876304" cy="11627276"/>
            <a:chOff x="0" y="0"/>
            <a:chExt cx="2620010" cy="5184140"/>
          </a:xfrm>
        </p:grpSpPr>
        <p:sp>
          <p:nvSpPr>
            <p:cNvPr id="9" name="Freeform 9">
              <a:hlinkClick r:id="rId2" tooltip="https://www.canva.com/es_419/"/>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s-CL"/>
            </a:p>
          </p:txBody>
        </p:sp>
        <p:sp>
          <p:nvSpPr>
            <p:cNvPr id="10" name="Freeform 10">
              <a:hlinkClick r:id="rId2" tooltip="https://www.canva.com/es_419/"/>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625" t="-3721" r="-1489" b="-571"/>
              </a:stretch>
            </a:blipFill>
          </p:spPr>
          <p:txBody>
            <a:bodyPr/>
            <a:lstStyle/>
            <a:p>
              <a:endParaRPr lang="es-CL"/>
            </a:p>
          </p:txBody>
        </p:sp>
        <p:sp>
          <p:nvSpPr>
            <p:cNvPr id="11" name="Freeform 11">
              <a:hlinkClick r:id="rId2" tooltip="https://www.canva.com/es_419/"/>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s-CL"/>
            </a:p>
          </p:txBody>
        </p:sp>
        <p:sp>
          <p:nvSpPr>
            <p:cNvPr id="12" name="Freeform 12">
              <a:hlinkClick r:id="rId2" tooltip="https://www.canva.com/es_419/"/>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s-CL"/>
            </a:p>
          </p:txBody>
        </p:sp>
        <p:sp>
          <p:nvSpPr>
            <p:cNvPr id="13" name="Freeform 13">
              <a:hlinkClick r:id="rId2" tooltip="https://www.canva.com/es_419/"/>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s-CL"/>
            </a:p>
          </p:txBody>
        </p:sp>
        <p:sp>
          <p:nvSpPr>
            <p:cNvPr id="14" name="Freeform 14">
              <a:hlinkClick r:id="rId2" tooltip="https://www.canva.com/es_419/"/>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s-CL"/>
            </a:p>
          </p:txBody>
        </p:sp>
        <p:sp>
          <p:nvSpPr>
            <p:cNvPr id="15" name="Freeform 15">
              <a:hlinkClick r:id="rId2" tooltip="https://www.canva.com/es_419/"/>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s-CL"/>
            </a:p>
          </p:txBody>
        </p:sp>
        <p:sp>
          <p:nvSpPr>
            <p:cNvPr id="16" name="Freeform 16">
              <a:hlinkClick r:id="rId2" tooltip="https://www.canva.com/es_419/"/>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s-CL"/>
            </a:p>
          </p:txBody>
        </p:sp>
        <p:sp>
          <p:nvSpPr>
            <p:cNvPr id="17" name="Freeform 17">
              <a:hlinkClick r:id="rId2" tooltip="https://www.canva.com/es_419/"/>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s-CL"/>
            </a:p>
          </p:txBody>
        </p:sp>
      </p:grpSp>
      <p:sp>
        <p:nvSpPr>
          <p:cNvPr id="18" name="Freeform 18"/>
          <p:cNvSpPr/>
          <p:nvPr/>
        </p:nvSpPr>
        <p:spPr>
          <a:xfrm>
            <a:off x="1140864" y="594631"/>
            <a:ext cx="4382800" cy="1077438"/>
          </a:xfrm>
          <a:custGeom>
            <a:avLst/>
            <a:gdLst/>
            <a:ahLst/>
            <a:cxnLst/>
            <a:rect l="l" t="t" r="r" b="b"/>
            <a:pathLst>
              <a:path w="4382800" h="1077438">
                <a:moveTo>
                  <a:pt x="0" y="0"/>
                </a:moveTo>
                <a:lnTo>
                  <a:pt x="4382800" y="0"/>
                </a:lnTo>
                <a:lnTo>
                  <a:pt x="4382800" y="1077438"/>
                </a:lnTo>
                <a:lnTo>
                  <a:pt x="0" y="1077438"/>
                </a:lnTo>
                <a:lnTo>
                  <a:pt x="0" y="0"/>
                </a:lnTo>
                <a:close/>
              </a:path>
            </a:pathLst>
          </a:custGeom>
          <a:blipFill>
            <a:blip r:embed="rId4"/>
            <a:stretch>
              <a:fillRect/>
            </a:stretch>
          </a:blipFill>
        </p:spPr>
        <p:txBody>
          <a:bodyPr/>
          <a:lstStyle/>
          <a:p>
            <a:endParaRPr lang="es-CL"/>
          </a:p>
        </p:txBody>
      </p:sp>
      <p:sp>
        <p:nvSpPr>
          <p:cNvPr id="19" name="TextBox 19"/>
          <p:cNvSpPr txBox="1"/>
          <p:nvPr/>
        </p:nvSpPr>
        <p:spPr>
          <a:xfrm>
            <a:off x="1028700" y="2319558"/>
            <a:ext cx="7960364" cy="2100980"/>
          </a:xfrm>
          <a:prstGeom prst="rect">
            <a:avLst/>
          </a:prstGeom>
        </p:spPr>
        <p:txBody>
          <a:bodyPr lIns="0" tIns="0" rIns="0" bIns="0" rtlCol="0" anchor="t">
            <a:spAutoFit/>
          </a:bodyPr>
          <a:lstStyle/>
          <a:p>
            <a:pPr algn="l">
              <a:lnSpc>
                <a:spcPts val="16583"/>
              </a:lnSpc>
              <a:spcBef>
                <a:spcPct val="0"/>
              </a:spcBef>
            </a:pPr>
            <a:r>
              <a:rPr lang="en-US" sz="11845">
                <a:solidFill>
                  <a:srgbClr val="1F2020"/>
                </a:solidFill>
                <a:latin typeface="Poppins"/>
                <a:ea typeface="Poppins"/>
                <a:cs typeface="Poppins"/>
                <a:sym typeface="Poppins"/>
              </a:rPr>
              <a:t>Capstone</a:t>
            </a:r>
          </a:p>
        </p:txBody>
      </p:sp>
      <p:sp>
        <p:nvSpPr>
          <p:cNvPr id="20" name="TextBox 20"/>
          <p:cNvSpPr txBox="1"/>
          <p:nvPr/>
        </p:nvSpPr>
        <p:spPr>
          <a:xfrm>
            <a:off x="1028700" y="3921242"/>
            <a:ext cx="7216714" cy="2137528"/>
          </a:xfrm>
          <a:prstGeom prst="rect">
            <a:avLst/>
          </a:prstGeom>
        </p:spPr>
        <p:txBody>
          <a:bodyPr lIns="0" tIns="0" rIns="0" bIns="0" rtlCol="0" anchor="t">
            <a:spAutoFit/>
          </a:bodyPr>
          <a:lstStyle/>
          <a:p>
            <a:pPr algn="l">
              <a:lnSpc>
                <a:spcPts val="16583"/>
              </a:lnSpc>
              <a:spcBef>
                <a:spcPct val="0"/>
              </a:spcBef>
            </a:pPr>
            <a:r>
              <a:rPr lang="en-US" sz="11845" b="1">
                <a:solidFill>
                  <a:srgbClr val="335ACF"/>
                </a:solidFill>
                <a:latin typeface="Poppins Bold"/>
                <a:ea typeface="Poppins Bold"/>
                <a:cs typeface="Poppins Bold"/>
                <a:sym typeface="Poppins Bold"/>
              </a:rPr>
              <a:t>ScanBuy</a:t>
            </a:r>
          </a:p>
        </p:txBody>
      </p:sp>
      <p:sp>
        <p:nvSpPr>
          <p:cNvPr id="21" name="TextBox 21"/>
          <p:cNvSpPr txBox="1"/>
          <p:nvPr/>
        </p:nvSpPr>
        <p:spPr>
          <a:xfrm>
            <a:off x="1140864" y="6842215"/>
            <a:ext cx="5240294" cy="1406525"/>
          </a:xfrm>
          <a:prstGeom prst="rect">
            <a:avLst/>
          </a:prstGeom>
        </p:spPr>
        <p:txBody>
          <a:bodyPr lIns="0" tIns="0" rIns="0" bIns="0" rtlCol="0" anchor="t">
            <a:spAutoFit/>
          </a:bodyPr>
          <a:lstStyle/>
          <a:p>
            <a:pPr algn="l">
              <a:lnSpc>
                <a:spcPts val="2799"/>
              </a:lnSpc>
            </a:pPr>
            <a:r>
              <a:rPr lang="en-US" sz="1999" b="1">
                <a:solidFill>
                  <a:srgbClr val="1F2020"/>
                </a:solidFill>
                <a:latin typeface="Roboto Bold"/>
                <a:ea typeface="Roboto Bold"/>
                <a:cs typeface="Roboto Bold"/>
                <a:sym typeface="Roboto Bold"/>
              </a:rPr>
              <a:t>Integrantes: Alonso Leiva </a:t>
            </a:r>
          </a:p>
          <a:p>
            <a:pPr algn="l">
              <a:lnSpc>
                <a:spcPts val="2799"/>
              </a:lnSpc>
            </a:pPr>
            <a:r>
              <a:rPr lang="en-US" sz="1999" b="1">
                <a:solidFill>
                  <a:srgbClr val="1F2020"/>
                </a:solidFill>
                <a:latin typeface="Roboto Bold"/>
                <a:ea typeface="Roboto Bold"/>
                <a:cs typeface="Roboto Bold"/>
                <a:sym typeface="Roboto Bold"/>
              </a:rPr>
              <a:t>                      Damian Alburquenque</a:t>
            </a:r>
          </a:p>
          <a:p>
            <a:pPr algn="l">
              <a:lnSpc>
                <a:spcPts val="2799"/>
              </a:lnSpc>
            </a:pPr>
            <a:r>
              <a:rPr lang="en-US" sz="1999" b="1">
                <a:solidFill>
                  <a:srgbClr val="1F2020"/>
                </a:solidFill>
                <a:latin typeface="Roboto Bold"/>
                <a:ea typeface="Roboto Bold"/>
                <a:cs typeface="Roboto Bold"/>
                <a:sym typeface="Roboto Bold"/>
              </a:rPr>
              <a:t>                      Kevin Godoy</a:t>
            </a:r>
          </a:p>
          <a:p>
            <a:pPr algn="l">
              <a:lnSpc>
                <a:spcPts val="2799"/>
              </a:lnSpc>
              <a:spcBef>
                <a:spcPct val="0"/>
              </a:spcBef>
            </a:pPr>
            <a:r>
              <a:rPr lang="en-US" sz="1999" b="1">
                <a:solidFill>
                  <a:srgbClr val="1F2020"/>
                </a:solidFill>
                <a:latin typeface="Roboto Bold"/>
                <a:ea typeface="Roboto Bold"/>
                <a:cs typeface="Roboto Bold"/>
                <a:sym typeface="Roboto Bold"/>
              </a:rPr>
              <a:t>Docente: Christian Lazcano Cabello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395794" y="5856130"/>
            <a:ext cx="8252837" cy="825283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657374" y="1963999"/>
            <a:ext cx="8127317" cy="8059020"/>
          </a:xfrm>
          <a:custGeom>
            <a:avLst/>
            <a:gdLst/>
            <a:ahLst/>
            <a:cxnLst/>
            <a:rect l="l" t="t" r="r" b="b"/>
            <a:pathLst>
              <a:path w="8127317" h="8059020">
                <a:moveTo>
                  <a:pt x="0" y="0"/>
                </a:moveTo>
                <a:lnTo>
                  <a:pt x="8127316" y="0"/>
                </a:lnTo>
                <a:lnTo>
                  <a:pt x="8127316" y="8059019"/>
                </a:lnTo>
                <a:lnTo>
                  <a:pt x="0" y="8059019"/>
                </a:lnTo>
                <a:lnTo>
                  <a:pt x="0" y="0"/>
                </a:lnTo>
                <a:close/>
              </a:path>
            </a:pathLst>
          </a:custGeom>
          <a:blipFill>
            <a:blip r:embed="rId2"/>
            <a:stretch>
              <a:fillRect/>
            </a:stretch>
          </a:blipFill>
        </p:spPr>
        <p:txBody>
          <a:bodyPr/>
          <a:lstStyle/>
          <a:p>
            <a:endParaRPr lang="es-CL"/>
          </a:p>
        </p:txBody>
      </p:sp>
      <p:sp>
        <p:nvSpPr>
          <p:cNvPr id="6" name="TextBox 6"/>
          <p:cNvSpPr txBox="1"/>
          <p:nvPr/>
        </p:nvSpPr>
        <p:spPr>
          <a:xfrm>
            <a:off x="5780298" y="519133"/>
            <a:ext cx="7059464" cy="509567"/>
          </a:xfrm>
          <a:prstGeom prst="rect">
            <a:avLst/>
          </a:prstGeom>
        </p:spPr>
        <p:txBody>
          <a:bodyPr lIns="0" tIns="0" rIns="0" bIns="0" rtlCol="0" anchor="t">
            <a:spAutoFit/>
          </a:bodyPr>
          <a:lstStyle/>
          <a:p>
            <a:pPr algn="l">
              <a:lnSpc>
                <a:spcPts val="3745"/>
              </a:lnSpc>
            </a:pPr>
            <a:r>
              <a:rPr lang="en-US" sz="4027" b="1">
                <a:solidFill>
                  <a:srgbClr val="000000"/>
                </a:solidFill>
                <a:latin typeface="Roboto Condensed Bold"/>
                <a:ea typeface="Roboto Condensed Bold"/>
                <a:cs typeface="Roboto Condensed Bold"/>
                <a:sym typeface="Roboto Condensed Bold"/>
              </a:rPr>
              <a:t>TOPOLOGÍA DEL PROYECTO</a:t>
            </a:r>
          </a:p>
        </p:txBody>
      </p:sp>
      <p:sp>
        <p:nvSpPr>
          <p:cNvPr id="7" name="TextBox 7"/>
          <p:cNvSpPr txBox="1"/>
          <p:nvPr/>
        </p:nvSpPr>
        <p:spPr>
          <a:xfrm>
            <a:off x="2250566" y="1373262"/>
            <a:ext cx="7059464" cy="372237"/>
          </a:xfrm>
          <a:prstGeom prst="rect">
            <a:avLst/>
          </a:prstGeom>
        </p:spPr>
        <p:txBody>
          <a:bodyPr lIns="0" tIns="0" rIns="0" bIns="0" rtlCol="0" anchor="t">
            <a:spAutoFit/>
          </a:bodyPr>
          <a:lstStyle/>
          <a:p>
            <a:pPr algn="l">
              <a:lnSpc>
                <a:spcPts val="2603"/>
              </a:lnSpc>
            </a:pPr>
            <a:r>
              <a:rPr lang="en-US" sz="2799" b="1">
                <a:solidFill>
                  <a:srgbClr val="000000"/>
                </a:solidFill>
                <a:latin typeface="Roboto Condensed Bold"/>
                <a:ea typeface="Roboto Condensed Bold"/>
                <a:cs typeface="Roboto Condensed Bold"/>
                <a:sym typeface="Roboto Condensed Bold"/>
              </a:rPr>
              <a:t>MODELO POR CAPAS</a:t>
            </a:r>
          </a:p>
        </p:txBody>
      </p:sp>
      <p:sp>
        <p:nvSpPr>
          <p:cNvPr id="8" name="TextBox 8"/>
          <p:cNvSpPr txBox="1"/>
          <p:nvPr/>
        </p:nvSpPr>
        <p:spPr>
          <a:xfrm>
            <a:off x="9508698" y="1190617"/>
            <a:ext cx="6903466" cy="657352"/>
          </a:xfrm>
          <a:prstGeom prst="rect">
            <a:avLst/>
          </a:prstGeom>
        </p:spPr>
        <p:txBody>
          <a:bodyPr lIns="0" tIns="0" rIns="0" bIns="0" rtlCol="0" anchor="t">
            <a:spAutoFit/>
          </a:bodyPr>
          <a:lstStyle/>
          <a:p>
            <a:pPr algn="ctr">
              <a:lnSpc>
                <a:spcPts val="5683"/>
              </a:lnSpc>
            </a:pPr>
            <a:r>
              <a:rPr lang="en-US" sz="2799" b="1" spc="240">
                <a:solidFill>
                  <a:srgbClr val="000000"/>
                </a:solidFill>
                <a:latin typeface="Roboto Condensed Bold"/>
                <a:ea typeface="Roboto Condensed Bold"/>
                <a:cs typeface="Roboto Condensed Bold"/>
                <a:sym typeface="Roboto Condensed Bold"/>
              </a:rPr>
              <a:t>ESTÁNDARES DE CALIDAD</a:t>
            </a:r>
          </a:p>
        </p:txBody>
      </p:sp>
      <p:sp>
        <p:nvSpPr>
          <p:cNvPr id="9" name="TextBox 9"/>
          <p:cNvSpPr txBox="1"/>
          <p:nvPr/>
        </p:nvSpPr>
        <p:spPr>
          <a:xfrm>
            <a:off x="9310030" y="2043642"/>
            <a:ext cx="8745594" cy="7586876"/>
          </a:xfrm>
          <a:prstGeom prst="rect">
            <a:avLst/>
          </a:prstGeom>
        </p:spPr>
        <p:txBody>
          <a:bodyPr lIns="0" tIns="0" rIns="0" bIns="0" rtlCol="0" anchor="t">
            <a:spAutoFit/>
          </a:bodyPr>
          <a:lstStyle/>
          <a:p>
            <a:pPr algn="l">
              <a:lnSpc>
                <a:spcPts val="2875"/>
              </a:lnSpc>
            </a:pPr>
            <a:r>
              <a:rPr lang="en-US" sz="2054" b="1" spc="176">
                <a:solidFill>
                  <a:srgbClr val="000000"/>
                </a:solidFill>
                <a:latin typeface="Roboto Condensed Bold"/>
                <a:ea typeface="Roboto Condensed Bold"/>
                <a:cs typeface="Roboto Condensed Bold"/>
                <a:sym typeface="Roboto Condensed Bold"/>
              </a:rPr>
              <a:t>SEGURIDAD</a:t>
            </a:r>
          </a:p>
          <a:p>
            <a:pPr marL="443480" lvl="1" indent="-221740" algn="l">
              <a:lnSpc>
                <a:spcPts val="2875"/>
              </a:lnSpc>
              <a:spcBef>
                <a:spcPct val="0"/>
              </a:spcBef>
              <a:buFont typeface="Arial"/>
              <a:buChar char="•"/>
            </a:pPr>
            <a:r>
              <a:rPr lang="en-US" sz="2054" b="1" u="sng" spc="176">
                <a:solidFill>
                  <a:srgbClr val="000000"/>
                </a:solidFill>
                <a:latin typeface="Roboto Condensed Bold"/>
                <a:ea typeface="Roboto Condensed Bold"/>
                <a:cs typeface="Roboto Condensed Bold"/>
                <a:sym typeface="Roboto Condensed Bold"/>
              </a:rPr>
              <a:t>ISO/IEC 27001</a:t>
            </a:r>
            <a:r>
              <a:rPr lang="en-US" sz="2054" spc="176">
                <a:solidFill>
                  <a:srgbClr val="000000"/>
                </a:solidFill>
                <a:latin typeface="Roboto Condensed"/>
                <a:ea typeface="Roboto Condensed"/>
                <a:cs typeface="Roboto Condensed"/>
                <a:sym typeface="Roboto Condensed"/>
              </a:rPr>
              <a:t>: Cumplimiento con los principios de seguridad de la información, garantizando confidencialidad, integridad y disponibilidad de los datos, tanto de usuarios como de productos.</a:t>
            </a:r>
          </a:p>
          <a:p>
            <a:pPr algn="l">
              <a:lnSpc>
                <a:spcPts val="2875"/>
              </a:lnSpc>
              <a:spcBef>
                <a:spcPct val="0"/>
              </a:spcBef>
            </a:pPr>
            <a:r>
              <a:rPr lang="en-US" sz="2054" b="1" spc="176">
                <a:solidFill>
                  <a:srgbClr val="000000"/>
                </a:solidFill>
                <a:latin typeface="Roboto Condensed Bold"/>
                <a:ea typeface="Roboto Condensed Bold"/>
                <a:cs typeface="Roboto Condensed Bold"/>
                <a:sym typeface="Roboto Condensed Bold"/>
              </a:rPr>
              <a:t>RENDIMIENTO:</a:t>
            </a:r>
          </a:p>
          <a:p>
            <a:pPr marL="443480" lvl="1" indent="-221740" algn="l">
              <a:lnSpc>
                <a:spcPts val="2875"/>
              </a:lnSpc>
              <a:spcBef>
                <a:spcPct val="0"/>
              </a:spcBef>
              <a:buFont typeface="Arial"/>
              <a:buChar char="•"/>
            </a:pPr>
            <a:r>
              <a:rPr lang="en-US" sz="2054" b="1" u="sng" spc="176">
                <a:solidFill>
                  <a:srgbClr val="000000"/>
                </a:solidFill>
                <a:latin typeface="Roboto Condensed Bold"/>
                <a:ea typeface="Roboto Condensed Bold"/>
                <a:cs typeface="Roboto Condensed Bold"/>
                <a:sym typeface="Roboto Condensed Bold"/>
              </a:rPr>
              <a:t>ISO/IEC 25010</a:t>
            </a:r>
            <a:r>
              <a:rPr lang="en-US" sz="2054" spc="176">
                <a:solidFill>
                  <a:srgbClr val="000000"/>
                </a:solidFill>
                <a:latin typeface="Roboto Condensed"/>
                <a:ea typeface="Roboto Condensed"/>
                <a:cs typeface="Roboto Condensed"/>
                <a:sym typeface="Roboto Condensed"/>
              </a:rPr>
              <a:t>: Basado en el modelo de calidad del software, se evaluará el rendimiento bajo estos aspectos:</a:t>
            </a:r>
          </a:p>
          <a:p>
            <a:pPr marL="886960" lvl="2" indent="-295653" algn="l">
              <a:lnSpc>
                <a:spcPts val="2875"/>
              </a:lnSpc>
              <a:spcBef>
                <a:spcPct val="0"/>
              </a:spcBef>
              <a:buFont typeface="Arial"/>
              <a:buChar char="⚬"/>
            </a:pPr>
            <a:r>
              <a:rPr lang="en-US" sz="2054" spc="176">
                <a:solidFill>
                  <a:srgbClr val="000000"/>
                </a:solidFill>
                <a:latin typeface="Roboto Condensed"/>
                <a:ea typeface="Roboto Condensed"/>
                <a:cs typeface="Roboto Condensed"/>
                <a:sym typeface="Roboto Condensed"/>
              </a:rPr>
              <a:t>Eficiencia de tiempo de respuesta</a:t>
            </a:r>
          </a:p>
          <a:p>
            <a:pPr marL="886960" lvl="2" indent="-295653" algn="l">
              <a:lnSpc>
                <a:spcPts val="2875"/>
              </a:lnSpc>
              <a:spcBef>
                <a:spcPct val="0"/>
              </a:spcBef>
              <a:buFont typeface="Arial"/>
              <a:buChar char="⚬"/>
            </a:pPr>
            <a:r>
              <a:rPr lang="en-US" sz="2054" spc="176">
                <a:solidFill>
                  <a:srgbClr val="000000"/>
                </a:solidFill>
                <a:latin typeface="Roboto Condensed"/>
                <a:ea typeface="Roboto Condensed"/>
                <a:cs typeface="Roboto Condensed"/>
                <a:sym typeface="Roboto Condensed"/>
              </a:rPr>
              <a:t>Uso de recursos</a:t>
            </a:r>
          </a:p>
          <a:p>
            <a:pPr marL="886960" lvl="2" indent="-295653" algn="l">
              <a:lnSpc>
                <a:spcPts val="2875"/>
              </a:lnSpc>
              <a:spcBef>
                <a:spcPct val="0"/>
              </a:spcBef>
              <a:buFont typeface="Arial"/>
              <a:buChar char="⚬"/>
            </a:pPr>
            <a:r>
              <a:rPr lang="en-US" sz="2054" spc="176">
                <a:solidFill>
                  <a:srgbClr val="000000"/>
                </a:solidFill>
                <a:latin typeface="Roboto Condensed"/>
                <a:ea typeface="Roboto Condensed"/>
                <a:cs typeface="Roboto Condensed"/>
                <a:sym typeface="Roboto Condensed"/>
              </a:rPr>
              <a:t>Escalabilidad</a:t>
            </a:r>
          </a:p>
          <a:p>
            <a:pPr algn="l">
              <a:lnSpc>
                <a:spcPts val="2875"/>
              </a:lnSpc>
              <a:spcBef>
                <a:spcPct val="0"/>
              </a:spcBef>
            </a:pPr>
            <a:r>
              <a:rPr lang="en-US" sz="2054" b="1" spc="176">
                <a:solidFill>
                  <a:srgbClr val="000000"/>
                </a:solidFill>
                <a:latin typeface="Roboto Condensed Bold"/>
                <a:ea typeface="Roboto Condensed Bold"/>
                <a:cs typeface="Roboto Condensed Bold"/>
                <a:sym typeface="Roboto Condensed Bold"/>
              </a:rPr>
              <a:t>USABILIDAD</a:t>
            </a:r>
          </a:p>
          <a:p>
            <a:pPr marL="443480" lvl="1" indent="-221740" algn="l">
              <a:lnSpc>
                <a:spcPts val="2875"/>
              </a:lnSpc>
              <a:spcBef>
                <a:spcPct val="0"/>
              </a:spcBef>
              <a:buFont typeface="Arial"/>
              <a:buChar char="•"/>
            </a:pPr>
            <a:r>
              <a:rPr lang="en-US" sz="2054" b="1" u="sng" spc="176">
                <a:solidFill>
                  <a:srgbClr val="000000"/>
                </a:solidFill>
                <a:latin typeface="Roboto Condensed Bold"/>
                <a:ea typeface="Roboto Condensed Bold"/>
                <a:cs typeface="Roboto Condensed Bold"/>
                <a:sym typeface="Roboto Condensed Bold"/>
              </a:rPr>
              <a:t>ISO 9241-11</a:t>
            </a:r>
            <a:r>
              <a:rPr lang="en-US" sz="2054" spc="176">
                <a:solidFill>
                  <a:srgbClr val="000000"/>
                </a:solidFill>
                <a:latin typeface="Roboto Condensed"/>
                <a:ea typeface="Roboto Condensed"/>
                <a:cs typeface="Roboto Condensed"/>
                <a:sym typeface="Roboto Condensed"/>
              </a:rPr>
              <a:t>: Usabilidad definida bajo tres criterios clave:</a:t>
            </a:r>
          </a:p>
          <a:p>
            <a:pPr marL="886960" lvl="2" indent="-295653" algn="l">
              <a:lnSpc>
                <a:spcPts val="2875"/>
              </a:lnSpc>
              <a:spcBef>
                <a:spcPct val="0"/>
              </a:spcBef>
              <a:buFont typeface="Arial"/>
              <a:buChar char="⚬"/>
            </a:pPr>
            <a:r>
              <a:rPr lang="en-US" sz="2054" spc="176">
                <a:solidFill>
                  <a:srgbClr val="000000"/>
                </a:solidFill>
                <a:latin typeface="Roboto Condensed"/>
                <a:ea typeface="Roboto Condensed"/>
                <a:cs typeface="Roboto Condensed"/>
                <a:sym typeface="Roboto Condensed"/>
              </a:rPr>
              <a:t>Eficacia</a:t>
            </a:r>
          </a:p>
          <a:p>
            <a:pPr marL="886960" lvl="2" indent="-295653" algn="l">
              <a:lnSpc>
                <a:spcPts val="2875"/>
              </a:lnSpc>
              <a:spcBef>
                <a:spcPct val="0"/>
              </a:spcBef>
              <a:buFont typeface="Arial"/>
              <a:buChar char="⚬"/>
            </a:pPr>
            <a:r>
              <a:rPr lang="en-US" sz="2054" spc="176">
                <a:solidFill>
                  <a:srgbClr val="000000"/>
                </a:solidFill>
                <a:latin typeface="Roboto Condensed"/>
                <a:ea typeface="Roboto Condensed"/>
                <a:cs typeface="Roboto Condensed"/>
                <a:sym typeface="Roboto Condensed"/>
              </a:rPr>
              <a:t>Eficiencia</a:t>
            </a:r>
          </a:p>
          <a:p>
            <a:pPr marL="886960" lvl="2" indent="-295653" algn="l">
              <a:lnSpc>
                <a:spcPts val="2875"/>
              </a:lnSpc>
              <a:spcBef>
                <a:spcPct val="0"/>
              </a:spcBef>
              <a:buFont typeface="Arial"/>
              <a:buChar char="⚬"/>
            </a:pPr>
            <a:r>
              <a:rPr lang="en-US" sz="2054" spc="176">
                <a:solidFill>
                  <a:srgbClr val="000000"/>
                </a:solidFill>
                <a:latin typeface="Roboto Condensed"/>
                <a:ea typeface="Roboto Condensed"/>
                <a:cs typeface="Roboto Condensed"/>
                <a:sym typeface="Roboto Condensed"/>
              </a:rPr>
              <a:t>Satisfacción del Usuario</a:t>
            </a:r>
          </a:p>
          <a:p>
            <a:pPr marL="443480" lvl="1" indent="-221740" algn="l">
              <a:lnSpc>
                <a:spcPts val="2875"/>
              </a:lnSpc>
              <a:spcBef>
                <a:spcPct val="0"/>
              </a:spcBef>
              <a:buFont typeface="Arial"/>
              <a:buChar char="•"/>
            </a:pPr>
            <a:r>
              <a:rPr lang="en-US" sz="2054" b="1" u="sng" spc="176">
                <a:solidFill>
                  <a:srgbClr val="000000"/>
                </a:solidFill>
                <a:latin typeface="Roboto Condensed Bold"/>
                <a:ea typeface="Roboto Condensed Bold"/>
                <a:cs typeface="Roboto Condensed Bold"/>
                <a:sym typeface="Roboto Condensed Bold"/>
              </a:rPr>
              <a:t>ISO/IEC 25010</a:t>
            </a:r>
            <a:r>
              <a:rPr lang="en-US" sz="2054" spc="176">
                <a:solidFill>
                  <a:srgbClr val="000000"/>
                </a:solidFill>
                <a:latin typeface="Roboto Condensed"/>
                <a:ea typeface="Roboto Condensed"/>
                <a:cs typeface="Roboto Condensed"/>
                <a:sym typeface="Roboto Condensed"/>
              </a:rPr>
              <a:t> - Satisfacción del Usuario: Garantizar que los usuarios finales puedan realizar tareas de forma rápida y con una curva de aprendizaje mínima.</a:t>
            </a:r>
          </a:p>
          <a:p>
            <a:pPr algn="l">
              <a:lnSpc>
                <a:spcPts val="2875"/>
              </a:lnSpc>
              <a:spcBef>
                <a:spcPct val="0"/>
              </a:spcBef>
            </a:pPr>
            <a:endParaRPr lang="en-US" sz="2054" spc="176">
              <a:solidFill>
                <a:srgbClr val="000000"/>
              </a:solidFill>
              <a:latin typeface="Roboto Condensed"/>
              <a:ea typeface="Roboto Condensed"/>
              <a:cs typeface="Roboto Condensed"/>
              <a:sym typeface="Roboto Condensed"/>
            </a:endParaRPr>
          </a:p>
          <a:p>
            <a:pPr algn="l">
              <a:lnSpc>
                <a:spcPts val="2875"/>
              </a:lnSpc>
              <a:spcBef>
                <a:spcPct val="0"/>
              </a:spcBef>
            </a:pPr>
            <a:endParaRPr lang="en-US" sz="2054" spc="176">
              <a:solidFill>
                <a:srgbClr val="000000"/>
              </a:solidFill>
              <a:latin typeface="Roboto Condensed"/>
              <a:ea typeface="Roboto Condensed"/>
              <a:cs typeface="Roboto Condensed"/>
              <a:sym typeface="Roboto Condensed"/>
            </a:endParaRPr>
          </a:p>
          <a:p>
            <a:pPr algn="l">
              <a:lnSpc>
                <a:spcPts val="2875"/>
              </a:lnSpc>
              <a:spcBef>
                <a:spcPct val="0"/>
              </a:spcBef>
            </a:pPr>
            <a:endParaRPr lang="en-US" sz="2054" spc="176">
              <a:solidFill>
                <a:srgbClr val="000000"/>
              </a:solidFill>
              <a:latin typeface="Roboto Condensed"/>
              <a:ea typeface="Roboto Condensed"/>
              <a:cs typeface="Roboto Condensed"/>
              <a:sym typeface="Roboto Condense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395794" y="5856130"/>
            <a:ext cx="8252837" cy="825283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5131" y="3462912"/>
            <a:ext cx="8348954" cy="4245025"/>
          </a:xfrm>
          <a:custGeom>
            <a:avLst/>
            <a:gdLst/>
            <a:ahLst/>
            <a:cxnLst/>
            <a:rect l="l" t="t" r="r" b="b"/>
            <a:pathLst>
              <a:path w="8348954" h="4245025">
                <a:moveTo>
                  <a:pt x="0" y="0"/>
                </a:moveTo>
                <a:lnTo>
                  <a:pt x="8348953" y="0"/>
                </a:lnTo>
                <a:lnTo>
                  <a:pt x="8348953" y="4245025"/>
                </a:lnTo>
                <a:lnTo>
                  <a:pt x="0" y="4245025"/>
                </a:lnTo>
                <a:lnTo>
                  <a:pt x="0" y="0"/>
                </a:lnTo>
                <a:close/>
              </a:path>
            </a:pathLst>
          </a:custGeom>
          <a:blipFill>
            <a:blip r:embed="rId2"/>
            <a:stretch>
              <a:fillRect l="-3359" t="-7831" b="-15662"/>
            </a:stretch>
          </a:blipFill>
        </p:spPr>
        <p:txBody>
          <a:bodyPr/>
          <a:lstStyle/>
          <a:p>
            <a:endParaRPr lang="es-CL"/>
          </a:p>
        </p:txBody>
      </p:sp>
      <p:sp>
        <p:nvSpPr>
          <p:cNvPr id="6" name="Freeform 6"/>
          <p:cNvSpPr/>
          <p:nvPr/>
        </p:nvSpPr>
        <p:spPr>
          <a:xfrm>
            <a:off x="9144000" y="2876535"/>
            <a:ext cx="8430274" cy="5222193"/>
          </a:xfrm>
          <a:custGeom>
            <a:avLst/>
            <a:gdLst/>
            <a:ahLst/>
            <a:cxnLst/>
            <a:rect l="l" t="t" r="r" b="b"/>
            <a:pathLst>
              <a:path w="8430274" h="5222193">
                <a:moveTo>
                  <a:pt x="0" y="0"/>
                </a:moveTo>
                <a:lnTo>
                  <a:pt x="8430274" y="0"/>
                </a:lnTo>
                <a:lnTo>
                  <a:pt x="8430274" y="5222193"/>
                </a:lnTo>
                <a:lnTo>
                  <a:pt x="0" y="5222193"/>
                </a:lnTo>
                <a:lnTo>
                  <a:pt x="0" y="0"/>
                </a:lnTo>
                <a:close/>
              </a:path>
            </a:pathLst>
          </a:custGeom>
          <a:blipFill>
            <a:blip r:embed="rId3"/>
            <a:stretch>
              <a:fillRect l="-1600" t="-12145"/>
            </a:stretch>
          </a:blipFill>
        </p:spPr>
        <p:txBody>
          <a:bodyPr/>
          <a:lstStyle/>
          <a:p>
            <a:endParaRPr lang="es-CL"/>
          </a:p>
        </p:txBody>
      </p:sp>
      <p:sp>
        <p:nvSpPr>
          <p:cNvPr id="7" name="TextBox 7"/>
          <p:cNvSpPr txBox="1"/>
          <p:nvPr/>
        </p:nvSpPr>
        <p:spPr>
          <a:xfrm>
            <a:off x="5830250" y="821541"/>
            <a:ext cx="7059464" cy="509567"/>
          </a:xfrm>
          <a:prstGeom prst="rect">
            <a:avLst/>
          </a:prstGeom>
        </p:spPr>
        <p:txBody>
          <a:bodyPr lIns="0" tIns="0" rIns="0" bIns="0" rtlCol="0" anchor="t">
            <a:spAutoFit/>
          </a:bodyPr>
          <a:lstStyle/>
          <a:p>
            <a:pPr algn="l">
              <a:lnSpc>
                <a:spcPts val="3745"/>
              </a:lnSpc>
            </a:pPr>
            <a:r>
              <a:rPr lang="en-US" sz="4027" b="1">
                <a:solidFill>
                  <a:srgbClr val="000000"/>
                </a:solidFill>
                <a:latin typeface="Roboto Condensed Bold"/>
                <a:ea typeface="Roboto Condensed Bold"/>
                <a:cs typeface="Roboto Condensed Bold"/>
                <a:sym typeface="Roboto Condensed Bold"/>
              </a:rPr>
              <a:t>TOPOLOGÍA DEL PROYECTO</a:t>
            </a:r>
          </a:p>
        </p:txBody>
      </p:sp>
      <p:sp>
        <p:nvSpPr>
          <p:cNvPr id="8" name="TextBox 8"/>
          <p:cNvSpPr txBox="1"/>
          <p:nvPr/>
        </p:nvSpPr>
        <p:spPr>
          <a:xfrm>
            <a:off x="1334620" y="2248270"/>
            <a:ext cx="7059464" cy="372237"/>
          </a:xfrm>
          <a:prstGeom prst="rect">
            <a:avLst/>
          </a:prstGeom>
        </p:spPr>
        <p:txBody>
          <a:bodyPr lIns="0" tIns="0" rIns="0" bIns="0" rtlCol="0" anchor="t">
            <a:spAutoFit/>
          </a:bodyPr>
          <a:lstStyle/>
          <a:p>
            <a:pPr algn="l">
              <a:lnSpc>
                <a:spcPts val="2603"/>
              </a:lnSpc>
            </a:pPr>
            <a:r>
              <a:rPr lang="en-US" sz="2799" b="1">
                <a:solidFill>
                  <a:srgbClr val="000000"/>
                </a:solidFill>
                <a:latin typeface="Roboto Condensed Bold"/>
                <a:ea typeface="Roboto Condensed Bold"/>
                <a:cs typeface="Roboto Condensed Bold"/>
                <a:sym typeface="Roboto Condensed Bold"/>
              </a:rPr>
              <a:t>MODELO ENTIDAD RELACIÓN VERSIÓN 1.0</a:t>
            </a:r>
          </a:p>
        </p:txBody>
      </p:sp>
      <p:sp>
        <p:nvSpPr>
          <p:cNvPr id="9" name="TextBox 9"/>
          <p:cNvSpPr txBox="1"/>
          <p:nvPr/>
        </p:nvSpPr>
        <p:spPr>
          <a:xfrm>
            <a:off x="9948245" y="2248270"/>
            <a:ext cx="7059464" cy="372237"/>
          </a:xfrm>
          <a:prstGeom prst="rect">
            <a:avLst/>
          </a:prstGeom>
        </p:spPr>
        <p:txBody>
          <a:bodyPr lIns="0" tIns="0" rIns="0" bIns="0" rtlCol="0" anchor="t">
            <a:spAutoFit/>
          </a:bodyPr>
          <a:lstStyle/>
          <a:p>
            <a:pPr algn="l">
              <a:lnSpc>
                <a:spcPts val="2603"/>
              </a:lnSpc>
            </a:pPr>
            <a:r>
              <a:rPr lang="en-US" sz="2799" b="1">
                <a:solidFill>
                  <a:srgbClr val="000000"/>
                </a:solidFill>
                <a:latin typeface="Roboto Condensed Bold"/>
                <a:ea typeface="Roboto Condensed Bold"/>
                <a:cs typeface="Roboto Condensed Bold"/>
                <a:sym typeface="Roboto Condensed Bold"/>
              </a:rPr>
              <a:t>MODELO ENTIDAD RELACIÓN VERSIÓN 2.0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395794" y="5856130"/>
            <a:ext cx="8252837" cy="825283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68923" y="3134857"/>
            <a:ext cx="7507152" cy="4898417"/>
          </a:xfrm>
          <a:custGeom>
            <a:avLst/>
            <a:gdLst/>
            <a:ahLst/>
            <a:cxnLst/>
            <a:rect l="l" t="t" r="r" b="b"/>
            <a:pathLst>
              <a:path w="7507152" h="4898417">
                <a:moveTo>
                  <a:pt x="0" y="0"/>
                </a:moveTo>
                <a:lnTo>
                  <a:pt x="7507152" y="0"/>
                </a:lnTo>
                <a:lnTo>
                  <a:pt x="7507152" y="4898416"/>
                </a:lnTo>
                <a:lnTo>
                  <a:pt x="0" y="4898416"/>
                </a:lnTo>
                <a:lnTo>
                  <a:pt x="0" y="0"/>
                </a:lnTo>
                <a:close/>
              </a:path>
            </a:pathLst>
          </a:custGeom>
          <a:blipFill>
            <a:blip r:embed="rId2"/>
            <a:stretch>
              <a:fillRect/>
            </a:stretch>
          </a:blipFill>
        </p:spPr>
        <p:txBody>
          <a:bodyPr/>
          <a:lstStyle/>
          <a:p>
            <a:endParaRPr lang="es-CL"/>
          </a:p>
        </p:txBody>
      </p:sp>
      <p:sp>
        <p:nvSpPr>
          <p:cNvPr id="6" name="Freeform 6"/>
          <p:cNvSpPr/>
          <p:nvPr/>
        </p:nvSpPr>
        <p:spPr>
          <a:xfrm>
            <a:off x="8273415" y="3134857"/>
            <a:ext cx="9757812" cy="6510084"/>
          </a:xfrm>
          <a:custGeom>
            <a:avLst/>
            <a:gdLst/>
            <a:ahLst/>
            <a:cxnLst/>
            <a:rect l="l" t="t" r="r" b="b"/>
            <a:pathLst>
              <a:path w="9757812" h="6510084">
                <a:moveTo>
                  <a:pt x="0" y="0"/>
                </a:moveTo>
                <a:lnTo>
                  <a:pt x="9757812" y="0"/>
                </a:lnTo>
                <a:lnTo>
                  <a:pt x="9757812" y="6510084"/>
                </a:lnTo>
                <a:lnTo>
                  <a:pt x="0" y="6510084"/>
                </a:lnTo>
                <a:lnTo>
                  <a:pt x="0" y="0"/>
                </a:lnTo>
                <a:close/>
              </a:path>
            </a:pathLst>
          </a:custGeom>
          <a:blipFill>
            <a:blip r:embed="rId3"/>
            <a:stretch>
              <a:fillRect/>
            </a:stretch>
          </a:blipFill>
        </p:spPr>
        <p:txBody>
          <a:bodyPr/>
          <a:lstStyle/>
          <a:p>
            <a:endParaRPr lang="es-CL"/>
          </a:p>
        </p:txBody>
      </p:sp>
      <p:sp>
        <p:nvSpPr>
          <p:cNvPr id="7" name="TextBox 7"/>
          <p:cNvSpPr txBox="1"/>
          <p:nvPr/>
        </p:nvSpPr>
        <p:spPr>
          <a:xfrm>
            <a:off x="5614268" y="976341"/>
            <a:ext cx="7059464" cy="509567"/>
          </a:xfrm>
          <a:prstGeom prst="rect">
            <a:avLst/>
          </a:prstGeom>
        </p:spPr>
        <p:txBody>
          <a:bodyPr lIns="0" tIns="0" rIns="0" bIns="0" rtlCol="0" anchor="t">
            <a:spAutoFit/>
          </a:bodyPr>
          <a:lstStyle/>
          <a:p>
            <a:pPr algn="l">
              <a:lnSpc>
                <a:spcPts val="3745"/>
              </a:lnSpc>
            </a:pPr>
            <a:r>
              <a:rPr lang="en-US" sz="4027" b="1">
                <a:solidFill>
                  <a:srgbClr val="000000"/>
                </a:solidFill>
                <a:latin typeface="Roboto Condensed Bold"/>
                <a:ea typeface="Roboto Condensed Bold"/>
                <a:cs typeface="Roboto Condensed Bold"/>
                <a:sym typeface="Roboto Condensed Bold"/>
              </a:rPr>
              <a:t>TOPOLOGÍA DEL PROYECTO</a:t>
            </a:r>
          </a:p>
        </p:txBody>
      </p:sp>
      <p:sp>
        <p:nvSpPr>
          <p:cNvPr id="8" name="TextBox 8"/>
          <p:cNvSpPr txBox="1"/>
          <p:nvPr/>
        </p:nvSpPr>
        <p:spPr>
          <a:xfrm>
            <a:off x="1334620" y="2248270"/>
            <a:ext cx="7059464" cy="372237"/>
          </a:xfrm>
          <a:prstGeom prst="rect">
            <a:avLst/>
          </a:prstGeom>
        </p:spPr>
        <p:txBody>
          <a:bodyPr lIns="0" tIns="0" rIns="0" bIns="0" rtlCol="0" anchor="t">
            <a:spAutoFit/>
          </a:bodyPr>
          <a:lstStyle/>
          <a:p>
            <a:pPr algn="l">
              <a:lnSpc>
                <a:spcPts val="2603"/>
              </a:lnSpc>
            </a:pPr>
            <a:r>
              <a:rPr lang="en-US" sz="2799" b="1">
                <a:solidFill>
                  <a:srgbClr val="000000"/>
                </a:solidFill>
                <a:latin typeface="Roboto Condensed Bold"/>
                <a:ea typeface="Roboto Condensed Bold"/>
                <a:cs typeface="Roboto Condensed Bold"/>
                <a:sym typeface="Roboto Condensed Bold"/>
              </a:rPr>
              <a:t>CASO DE USO GENERAL 1.0</a:t>
            </a:r>
          </a:p>
        </p:txBody>
      </p:sp>
      <p:sp>
        <p:nvSpPr>
          <p:cNvPr id="9" name="TextBox 9"/>
          <p:cNvSpPr txBox="1"/>
          <p:nvPr/>
        </p:nvSpPr>
        <p:spPr>
          <a:xfrm>
            <a:off x="10866062" y="2248270"/>
            <a:ext cx="7059464" cy="372237"/>
          </a:xfrm>
          <a:prstGeom prst="rect">
            <a:avLst/>
          </a:prstGeom>
        </p:spPr>
        <p:txBody>
          <a:bodyPr lIns="0" tIns="0" rIns="0" bIns="0" rtlCol="0" anchor="t">
            <a:spAutoFit/>
          </a:bodyPr>
          <a:lstStyle/>
          <a:p>
            <a:pPr algn="l">
              <a:lnSpc>
                <a:spcPts val="2603"/>
              </a:lnSpc>
            </a:pPr>
            <a:r>
              <a:rPr lang="en-US" sz="2799" b="1">
                <a:solidFill>
                  <a:srgbClr val="000000"/>
                </a:solidFill>
                <a:latin typeface="Roboto Condensed Bold"/>
                <a:ea typeface="Roboto Condensed Bold"/>
                <a:cs typeface="Roboto Condensed Bold"/>
                <a:sym typeface="Roboto Condensed Bold"/>
              </a:rPr>
              <a:t>CASO DE USO GENERAL 2.0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395794" y="5856130"/>
            <a:ext cx="8252837" cy="825283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144000" y="3458707"/>
            <a:ext cx="8903586" cy="5798460"/>
          </a:xfrm>
          <a:custGeom>
            <a:avLst/>
            <a:gdLst/>
            <a:ahLst/>
            <a:cxnLst/>
            <a:rect l="l" t="t" r="r" b="b"/>
            <a:pathLst>
              <a:path w="8903586" h="5798460">
                <a:moveTo>
                  <a:pt x="0" y="0"/>
                </a:moveTo>
                <a:lnTo>
                  <a:pt x="8903586" y="0"/>
                </a:lnTo>
                <a:lnTo>
                  <a:pt x="8903586" y="5798460"/>
                </a:lnTo>
                <a:lnTo>
                  <a:pt x="0" y="5798460"/>
                </a:lnTo>
                <a:lnTo>
                  <a:pt x="0" y="0"/>
                </a:lnTo>
                <a:close/>
              </a:path>
            </a:pathLst>
          </a:custGeom>
          <a:blipFill>
            <a:blip r:embed="rId2"/>
            <a:stretch>
              <a:fillRect/>
            </a:stretch>
          </a:blipFill>
        </p:spPr>
        <p:txBody>
          <a:bodyPr/>
          <a:lstStyle/>
          <a:p>
            <a:endParaRPr lang="es-CL"/>
          </a:p>
        </p:txBody>
      </p:sp>
      <p:sp>
        <p:nvSpPr>
          <p:cNvPr id="6" name="Freeform 6"/>
          <p:cNvSpPr/>
          <p:nvPr/>
        </p:nvSpPr>
        <p:spPr>
          <a:xfrm>
            <a:off x="169855" y="3873220"/>
            <a:ext cx="8974145" cy="4969433"/>
          </a:xfrm>
          <a:custGeom>
            <a:avLst/>
            <a:gdLst/>
            <a:ahLst/>
            <a:cxnLst/>
            <a:rect l="l" t="t" r="r" b="b"/>
            <a:pathLst>
              <a:path w="8974145" h="4969433">
                <a:moveTo>
                  <a:pt x="0" y="0"/>
                </a:moveTo>
                <a:lnTo>
                  <a:pt x="8974145" y="0"/>
                </a:lnTo>
                <a:lnTo>
                  <a:pt x="8974145" y="4969433"/>
                </a:lnTo>
                <a:lnTo>
                  <a:pt x="0" y="4969433"/>
                </a:lnTo>
                <a:lnTo>
                  <a:pt x="0" y="0"/>
                </a:lnTo>
                <a:close/>
              </a:path>
            </a:pathLst>
          </a:custGeom>
          <a:blipFill>
            <a:blip r:embed="rId3"/>
            <a:stretch>
              <a:fillRect/>
            </a:stretch>
          </a:blipFill>
        </p:spPr>
        <p:txBody>
          <a:bodyPr/>
          <a:lstStyle/>
          <a:p>
            <a:endParaRPr lang="es-CL"/>
          </a:p>
        </p:txBody>
      </p:sp>
      <p:sp>
        <p:nvSpPr>
          <p:cNvPr id="7" name="TextBox 7"/>
          <p:cNvSpPr txBox="1"/>
          <p:nvPr/>
        </p:nvSpPr>
        <p:spPr>
          <a:xfrm>
            <a:off x="5838676" y="931090"/>
            <a:ext cx="7059464" cy="509567"/>
          </a:xfrm>
          <a:prstGeom prst="rect">
            <a:avLst/>
          </a:prstGeom>
        </p:spPr>
        <p:txBody>
          <a:bodyPr lIns="0" tIns="0" rIns="0" bIns="0" rtlCol="0" anchor="t">
            <a:spAutoFit/>
          </a:bodyPr>
          <a:lstStyle/>
          <a:p>
            <a:pPr algn="l">
              <a:lnSpc>
                <a:spcPts val="3745"/>
              </a:lnSpc>
            </a:pPr>
            <a:r>
              <a:rPr lang="en-US" sz="4027" b="1">
                <a:solidFill>
                  <a:srgbClr val="000000"/>
                </a:solidFill>
                <a:latin typeface="Roboto Condensed Bold"/>
                <a:ea typeface="Roboto Condensed Bold"/>
                <a:cs typeface="Roboto Condensed Bold"/>
                <a:sym typeface="Roboto Condensed Bold"/>
              </a:rPr>
              <a:t>TOPOLOGÍA DEL PROYECTO</a:t>
            </a:r>
          </a:p>
        </p:txBody>
      </p:sp>
      <p:sp>
        <p:nvSpPr>
          <p:cNvPr id="8" name="TextBox 8"/>
          <p:cNvSpPr txBox="1"/>
          <p:nvPr/>
        </p:nvSpPr>
        <p:spPr>
          <a:xfrm>
            <a:off x="1334620" y="2248270"/>
            <a:ext cx="7097635" cy="696087"/>
          </a:xfrm>
          <a:prstGeom prst="rect">
            <a:avLst/>
          </a:prstGeom>
        </p:spPr>
        <p:txBody>
          <a:bodyPr lIns="0" tIns="0" rIns="0" bIns="0" rtlCol="0" anchor="t">
            <a:spAutoFit/>
          </a:bodyPr>
          <a:lstStyle/>
          <a:p>
            <a:pPr algn="l">
              <a:lnSpc>
                <a:spcPts val="2603"/>
              </a:lnSpc>
            </a:pPr>
            <a:r>
              <a:rPr lang="en-US" sz="2799" b="1">
                <a:solidFill>
                  <a:srgbClr val="000000"/>
                </a:solidFill>
                <a:latin typeface="Roboto Condensed Bold"/>
                <a:ea typeface="Roboto Condensed Bold"/>
                <a:cs typeface="Roboto Condensed Bold"/>
                <a:sym typeface="Roboto Condensed Bold"/>
              </a:rPr>
              <a:t>CASO DE USO EXTENDIDO - PROCESO DE COMPRA 1.0</a:t>
            </a:r>
          </a:p>
        </p:txBody>
      </p:sp>
      <p:sp>
        <p:nvSpPr>
          <p:cNvPr id="9" name="TextBox 9"/>
          <p:cNvSpPr txBox="1"/>
          <p:nvPr/>
        </p:nvSpPr>
        <p:spPr>
          <a:xfrm>
            <a:off x="10161665" y="2248270"/>
            <a:ext cx="7097635" cy="696087"/>
          </a:xfrm>
          <a:prstGeom prst="rect">
            <a:avLst/>
          </a:prstGeom>
        </p:spPr>
        <p:txBody>
          <a:bodyPr lIns="0" tIns="0" rIns="0" bIns="0" rtlCol="0" anchor="t">
            <a:spAutoFit/>
          </a:bodyPr>
          <a:lstStyle/>
          <a:p>
            <a:pPr algn="l">
              <a:lnSpc>
                <a:spcPts val="2603"/>
              </a:lnSpc>
            </a:pPr>
            <a:r>
              <a:rPr lang="en-US" sz="2799" b="1">
                <a:solidFill>
                  <a:srgbClr val="000000"/>
                </a:solidFill>
                <a:latin typeface="Roboto Condensed Bold"/>
                <a:ea typeface="Roboto Condensed Bold"/>
                <a:cs typeface="Roboto Condensed Bold"/>
                <a:sym typeface="Roboto Condensed Bold"/>
              </a:rPr>
              <a:t>CASO DE USO EXTENDIDO - PROCESO DE COMPRA 2.0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grpSp>
        <p:nvGrpSpPr>
          <p:cNvPr id="2" name="Group 2"/>
          <p:cNvGrpSpPr/>
          <p:nvPr/>
        </p:nvGrpSpPr>
        <p:grpSpPr>
          <a:xfrm>
            <a:off x="15211985" y="-4862140"/>
            <a:ext cx="8252837" cy="825283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69381" y="3072768"/>
            <a:ext cx="5898952" cy="4547224"/>
            <a:chOff x="0" y="0"/>
            <a:chExt cx="7865269" cy="6062966"/>
          </a:xfrm>
        </p:grpSpPr>
        <p:grpSp>
          <p:nvGrpSpPr>
            <p:cNvPr id="6" name="Group 6"/>
            <p:cNvGrpSpPr/>
            <p:nvPr/>
          </p:nvGrpSpPr>
          <p:grpSpPr>
            <a:xfrm>
              <a:off x="1136043" y="654582"/>
              <a:ext cx="5593182" cy="5408384"/>
              <a:chOff x="0" y="0"/>
              <a:chExt cx="1104826" cy="1068323"/>
            </a:xfrm>
          </p:grpSpPr>
          <p:sp>
            <p:nvSpPr>
              <p:cNvPr id="7" name="Freeform 7"/>
              <p:cNvSpPr/>
              <p:nvPr/>
            </p:nvSpPr>
            <p:spPr>
              <a:xfrm>
                <a:off x="0" y="0"/>
                <a:ext cx="1104826" cy="1068323"/>
              </a:xfrm>
              <a:custGeom>
                <a:avLst/>
                <a:gdLst/>
                <a:ahLst/>
                <a:cxnLst/>
                <a:rect l="l" t="t" r="r" b="b"/>
                <a:pathLst>
                  <a:path w="1104826" h="1068323">
                    <a:moveTo>
                      <a:pt x="94124" y="0"/>
                    </a:moveTo>
                    <a:lnTo>
                      <a:pt x="1010702" y="0"/>
                    </a:lnTo>
                    <a:cubicBezTo>
                      <a:pt x="1062686" y="0"/>
                      <a:pt x="1104826" y="42141"/>
                      <a:pt x="1104826" y="94124"/>
                    </a:cubicBezTo>
                    <a:lnTo>
                      <a:pt x="1104826" y="974199"/>
                    </a:lnTo>
                    <a:cubicBezTo>
                      <a:pt x="1104826" y="1026182"/>
                      <a:pt x="1062686" y="1068323"/>
                      <a:pt x="1010702" y="1068323"/>
                    </a:cubicBezTo>
                    <a:lnTo>
                      <a:pt x="94124" y="1068323"/>
                    </a:lnTo>
                    <a:cubicBezTo>
                      <a:pt x="42141" y="1068323"/>
                      <a:pt x="0" y="1026182"/>
                      <a:pt x="0" y="974199"/>
                    </a:cubicBezTo>
                    <a:lnTo>
                      <a:pt x="0" y="94124"/>
                    </a:lnTo>
                    <a:cubicBezTo>
                      <a:pt x="0" y="42141"/>
                      <a:pt x="42141" y="0"/>
                      <a:pt x="94124" y="0"/>
                    </a:cubicBezTo>
                    <a:close/>
                  </a:path>
                </a:pathLst>
              </a:custGeom>
              <a:solidFill>
                <a:srgbClr val="FFFFFF"/>
              </a:solidFill>
            </p:spPr>
            <p:txBody>
              <a:bodyPr/>
              <a:lstStyle/>
              <a:p>
                <a:endParaRPr lang="es-CL"/>
              </a:p>
            </p:txBody>
          </p:sp>
          <p:sp>
            <p:nvSpPr>
              <p:cNvPr id="8" name="TextBox 8"/>
              <p:cNvSpPr txBox="1"/>
              <p:nvPr/>
            </p:nvSpPr>
            <p:spPr>
              <a:xfrm>
                <a:off x="0" y="-38100"/>
                <a:ext cx="1104826" cy="1106423"/>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7625"/>
              <a:ext cx="7865269" cy="471804"/>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TT Chocolates Ultra-Bold"/>
                  <a:ea typeface="TT Chocolates Ultra-Bold"/>
                  <a:cs typeface="TT Chocolates Ultra-Bold"/>
                  <a:sym typeface="TT Chocolates Ultra-Bold"/>
                </a:rPr>
                <a:t>DIAGRAMA DE ACTIVIDAD USUARIO</a:t>
              </a:r>
            </a:p>
          </p:txBody>
        </p:sp>
        <p:sp>
          <p:nvSpPr>
            <p:cNvPr id="10" name="Freeform 10"/>
            <p:cNvSpPr/>
            <p:nvPr/>
          </p:nvSpPr>
          <p:spPr>
            <a:xfrm>
              <a:off x="1506849" y="946050"/>
              <a:ext cx="4851572" cy="4851572"/>
            </a:xfrm>
            <a:custGeom>
              <a:avLst/>
              <a:gdLst/>
              <a:ahLst/>
              <a:cxnLst/>
              <a:rect l="l" t="t" r="r" b="b"/>
              <a:pathLst>
                <a:path w="4851572" h="4851572">
                  <a:moveTo>
                    <a:pt x="0" y="0"/>
                  </a:moveTo>
                  <a:lnTo>
                    <a:pt x="4851571" y="0"/>
                  </a:lnTo>
                  <a:lnTo>
                    <a:pt x="4851571" y="4851572"/>
                  </a:lnTo>
                  <a:lnTo>
                    <a:pt x="0" y="4851572"/>
                  </a:lnTo>
                  <a:lnTo>
                    <a:pt x="0" y="0"/>
                  </a:lnTo>
                  <a:close/>
                </a:path>
              </a:pathLst>
            </a:custGeom>
            <a:blipFill>
              <a:blip r:embed="rId2"/>
              <a:stretch>
                <a:fillRect/>
              </a:stretch>
            </a:blipFill>
          </p:spPr>
          <p:txBody>
            <a:bodyPr/>
            <a:lstStyle/>
            <a:p>
              <a:endParaRPr lang="es-CL"/>
            </a:p>
          </p:txBody>
        </p:sp>
      </p:grpSp>
      <p:grpSp>
        <p:nvGrpSpPr>
          <p:cNvPr id="11" name="Group 11"/>
          <p:cNvGrpSpPr/>
          <p:nvPr/>
        </p:nvGrpSpPr>
        <p:grpSpPr>
          <a:xfrm>
            <a:off x="6302527" y="3072768"/>
            <a:ext cx="5898952" cy="4547224"/>
            <a:chOff x="0" y="0"/>
            <a:chExt cx="7865269" cy="6062966"/>
          </a:xfrm>
        </p:grpSpPr>
        <p:grpSp>
          <p:nvGrpSpPr>
            <p:cNvPr id="12" name="Group 12"/>
            <p:cNvGrpSpPr/>
            <p:nvPr/>
          </p:nvGrpSpPr>
          <p:grpSpPr>
            <a:xfrm>
              <a:off x="1136043" y="654582"/>
              <a:ext cx="5593182" cy="5408384"/>
              <a:chOff x="0" y="0"/>
              <a:chExt cx="1104826" cy="1068323"/>
            </a:xfrm>
          </p:grpSpPr>
          <p:sp>
            <p:nvSpPr>
              <p:cNvPr id="13" name="Freeform 13"/>
              <p:cNvSpPr/>
              <p:nvPr/>
            </p:nvSpPr>
            <p:spPr>
              <a:xfrm>
                <a:off x="0" y="0"/>
                <a:ext cx="1104826" cy="1068323"/>
              </a:xfrm>
              <a:custGeom>
                <a:avLst/>
                <a:gdLst/>
                <a:ahLst/>
                <a:cxnLst/>
                <a:rect l="l" t="t" r="r" b="b"/>
                <a:pathLst>
                  <a:path w="1104826" h="1068323">
                    <a:moveTo>
                      <a:pt x="94124" y="0"/>
                    </a:moveTo>
                    <a:lnTo>
                      <a:pt x="1010702" y="0"/>
                    </a:lnTo>
                    <a:cubicBezTo>
                      <a:pt x="1062686" y="0"/>
                      <a:pt x="1104826" y="42141"/>
                      <a:pt x="1104826" y="94124"/>
                    </a:cubicBezTo>
                    <a:lnTo>
                      <a:pt x="1104826" y="974199"/>
                    </a:lnTo>
                    <a:cubicBezTo>
                      <a:pt x="1104826" y="1026182"/>
                      <a:pt x="1062686" y="1068323"/>
                      <a:pt x="1010702" y="1068323"/>
                    </a:cubicBezTo>
                    <a:lnTo>
                      <a:pt x="94124" y="1068323"/>
                    </a:lnTo>
                    <a:cubicBezTo>
                      <a:pt x="42141" y="1068323"/>
                      <a:pt x="0" y="1026182"/>
                      <a:pt x="0" y="974199"/>
                    </a:cubicBezTo>
                    <a:lnTo>
                      <a:pt x="0" y="94124"/>
                    </a:lnTo>
                    <a:cubicBezTo>
                      <a:pt x="0" y="42141"/>
                      <a:pt x="42141" y="0"/>
                      <a:pt x="94124" y="0"/>
                    </a:cubicBezTo>
                    <a:close/>
                  </a:path>
                </a:pathLst>
              </a:custGeom>
              <a:solidFill>
                <a:srgbClr val="FFFFFF"/>
              </a:solidFill>
            </p:spPr>
            <p:txBody>
              <a:bodyPr/>
              <a:lstStyle/>
              <a:p>
                <a:endParaRPr lang="es-CL"/>
              </a:p>
            </p:txBody>
          </p:sp>
          <p:sp>
            <p:nvSpPr>
              <p:cNvPr id="14" name="TextBox 14"/>
              <p:cNvSpPr txBox="1"/>
              <p:nvPr/>
            </p:nvSpPr>
            <p:spPr>
              <a:xfrm>
                <a:off x="0" y="-38100"/>
                <a:ext cx="1104826" cy="1106423"/>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0" y="-47625"/>
              <a:ext cx="7865269" cy="471804"/>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TT Chocolates Ultra-Bold"/>
                  <a:ea typeface="TT Chocolates Ultra-Bold"/>
                  <a:cs typeface="TT Chocolates Ultra-Bold"/>
                  <a:sym typeface="TT Chocolates Ultra-Bold"/>
                </a:rPr>
                <a:t>DIAGRAMA DE ACTIVIDAD ADMIN</a:t>
              </a:r>
            </a:p>
          </p:txBody>
        </p:sp>
        <p:sp>
          <p:nvSpPr>
            <p:cNvPr id="16" name="Freeform 16"/>
            <p:cNvSpPr/>
            <p:nvPr/>
          </p:nvSpPr>
          <p:spPr>
            <a:xfrm>
              <a:off x="1506849" y="946050"/>
              <a:ext cx="4851572" cy="4851572"/>
            </a:xfrm>
            <a:custGeom>
              <a:avLst/>
              <a:gdLst/>
              <a:ahLst/>
              <a:cxnLst/>
              <a:rect l="l" t="t" r="r" b="b"/>
              <a:pathLst>
                <a:path w="4851572" h="4851572">
                  <a:moveTo>
                    <a:pt x="0" y="0"/>
                  </a:moveTo>
                  <a:lnTo>
                    <a:pt x="4851571" y="0"/>
                  </a:lnTo>
                  <a:lnTo>
                    <a:pt x="4851571" y="4851572"/>
                  </a:lnTo>
                  <a:lnTo>
                    <a:pt x="0" y="4851572"/>
                  </a:lnTo>
                  <a:lnTo>
                    <a:pt x="0" y="0"/>
                  </a:lnTo>
                  <a:close/>
                </a:path>
              </a:pathLst>
            </a:custGeom>
            <a:blipFill>
              <a:blip r:embed="rId3"/>
              <a:stretch>
                <a:fillRect/>
              </a:stretch>
            </a:blipFill>
          </p:spPr>
          <p:txBody>
            <a:bodyPr/>
            <a:lstStyle/>
            <a:p>
              <a:endParaRPr lang="es-CL"/>
            </a:p>
          </p:txBody>
        </p:sp>
      </p:grpSp>
      <p:grpSp>
        <p:nvGrpSpPr>
          <p:cNvPr id="17" name="Group 17"/>
          <p:cNvGrpSpPr/>
          <p:nvPr/>
        </p:nvGrpSpPr>
        <p:grpSpPr>
          <a:xfrm>
            <a:off x="11819667" y="3072768"/>
            <a:ext cx="5898952" cy="4547224"/>
            <a:chOff x="0" y="0"/>
            <a:chExt cx="7865269" cy="6062966"/>
          </a:xfrm>
        </p:grpSpPr>
        <p:grpSp>
          <p:nvGrpSpPr>
            <p:cNvPr id="18" name="Group 18"/>
            <p:cNvGrpSpPr/>
            <p:nvPr/>
          </p:nvGrpSpPr>
          <p:grpSpPr>
            <a:xfrm>
              <a:off x="1136043" y="654582"/>
              <a:ext cx="5593182" cy="5408384"/>
              <a:chOff x="0" y="0"/>
              <a:chExt cx="1104826" cy="1068323"/>
            </a:xfrm>
          </p:grpSpPr>
          <p:sp>
            <p:nvSpPr>
              <p:cNvPr id="19" name="Freeform 19"/>
              <p:cNvSpPr/>
              <p:nvPr/>
            </p:nvSpPr>
            <p:spPr>
              <a:xfrm>
                <a:off x="0" y="0"/>
                <a:ext cx="1104826" cy="1068323"/>
              </a:xfrm>
              <a:custGeom>
                <a:avLst/>
                <a:gdLst/>
                <a:ahLst/>
                <a:cxnLst/>
                <a:rect l="l" t="t" r="r" b="b"/>
                <a:pathLst>
                  <a:path w="1104826" h="1068323">
                    <a:moveTo>
                      <a:pt x="94124" y="0"/>
                    </a:moveTo>
                    <a:lnTo>
                      <a:pt x="1010702" y="0"/>
                    </a:lnTo>
                    <a:cubicBezTo>
                      <a:pt x="1062686" y="0"/>
                      <a:pt x="1104826" y="42141"/>
                      <a:pt x="1104826" y="94124"/>
                    </a:cubicBezTo>
                    <a:lnTo>
                      <a:pt x="1104826" y="974199"/>
                    </a:lnTo>
                    <a:cubicBezTo>
                      <a:pt x="1104826" y="1026182"/>
                      <a:pt x="1062686" y="1068323"/>
                      <a:pt x="1010702" y="1068323"/>
                    </a:cubicBezTo>
                    <a:lnTo>
                      <a:pt x="94124" y="1068323"/>
                    </a:lnTo>
                    <a:cubicBezTo>
                      <a:pt x="42141" y="1068323"/>
                      <a:pt x="0" y="1026182"/>
                      <a:pt x="0" y="974199"/>
                    </a:cubicBezTo>
                    <a:lnTo>
                      <a:pt x="0" y="94124"/>
                    </a:lnTo>
                    <a:cubicBezTo>
                      <a:pt x="0" y="42141"/>
                      <a:pt x="42141" y="0"/>
                      <a:pt x="94124" y="0"/>
                    </a:cubicBezTo>
                    <a:close/>
                  </a:path>
                </a:pathLst>
              </a:custGeom>
              <a:solidFill>
                <a:srgbClr val="FFFFFF"/>
              </a:solidFill>
            </p:spPr>
            <p:txBody>
              <a:bodyPr/>
              <a:lstStyle/>
              <a:p>
                <a:endParaRPr lang="es-CL"/>
              </a:p>
            </p:txBody>
          </p:sp>
          <p:sp>
            <p:nvSpPr>
              <p:cNvPr id="20" name="TextBox 20"/>
              <p:cNvSpPr txBox="1"/>
              <p:nvPr/>
            </p:nvSpPr>
            <p:spPr>
              <a:xfrm>
                <a:off x="0" y="-38100"/>
                <a:ext cx="1104826" cy="1106423"/>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0" y="-47625"/>
              <a:ext cx="7865269" cy="471804"/>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TT Chocolates Ultra-Bold"/>
                  <a:ea typeface="TT Chocolates Ultra-Bold"/>
                  <a:cs typeface="TT Chocolates Ultra-Bold"/>
                  <a:sym typeface="TT Chocolates Ultra-Bold"/>
                </a:rPr>
                <a:t>DIAGRAMA DE ACTIVIDAD SUPER ADMIN</a:t>
              </a:r>
            </a:p>
          </p:txBody>
        </p:sp>
        <p:sp>
          <p:nvSpPr>
            <p:cNvPr id="22" name="Freeform 22"/>
            <p:cNvSpPr/>
            <p:nvPr/>
          </p:nvSpPr>
          <p:spPr>
            <a:xfrm>
              <a:off x="1506849" y="946050"/>
              <a:ext cx="4851572" cy="4851572"/>
            </a:xfrm>
            <a:custGeom>
              <a:avLst/>
              <a:gdLst/>
              <a:ahLst/>
              <a:cxnLst/>
              <a:rect l="l" t="t" r="r" b="b"/>
              <a:pathLst>
                <a:path w="4851572" h="4851572">
                  <a:moveTo>
                    <a:pt x="0" y="0"/>
                  </a:moveTo>
                  <a:lnTo>
                    <a:pt x="4851571" y="0"/>
                  </a:lnTo>
                  <a:lnTo>
                    <a:pt x="4851571" y="4851572"/>
                  </a:lnTo>
                  <a:lnTo>
                    <a:pt x="0" y="4851572"/>
                  </a:lnTo>
                  <a:lnTo>
                    <a:pt x="0" y="0"/>
                  </a:lnTo>
                  <a:close/>
                </a:path>
              </a:pathLst>
            </a:custGeom>
            <a:blipFill>
              <a:blip r:embed="rId4"/>
              <a:stretch>
                <a:fillRect/>
              </a:stretch>
            </a:blipFill>
          </p:spPr>
          <p:txBody>
            <a:bodyPr/>
            <a:lstStyle/>
            <a:p>
              <a:endParaRPr lang="es-CL"/>
            </a:p>
          </p:txBody>
        </p:sp>
      </p:grpSp>
      <p:sp>
        <p:nvSpPr>
          <p:cNvPr id="23" name="TextBox 23"/>
          <p:cNvSpPr txBox="1"/>
          <p:nvPr/>
        </p:nvSpPr>
        <p:spPr>
          <a:xfrm>
            <a:off x="6094984" y="1123950"/>
            <a:ext cx="7059464" cy="509567"/>
          </a:xfrm>
          <a:prstGeom prst="rect">
            <a:avLst/>
          </a:prstGeom>
        </p:spPr>
        <p:txBody>
          <a:bodyPr lIns="0" tIns="0" rIns="0" bIns="0" rtlCol="0" anchor="t">
            <a:spAutoFit/>
          </a:bodyPr>
          <a:lstStyle/>
          <a:p>
            <a:pPr algn="l">
              <a:lnSpc>
                <a:spcPts val="3745"/>
              </a:lnSpc>
            </a:pPr>
            <a:r>
              <a:rPr lang="en-US" sz="4027" b="1">
                <a:solidFill>
                  <a:srgbClr val="000000"/>
                </a:solidFill>
                <a:latin typeface="Roboto Condensed Bold"/>
                <a:ea typeface="Roboto Condensed Bold"/>
                <a:cs typeface="Roboto Condensed Bold"/>
                <a:sym typeface="Roboto Condensed Bold"/>
              </a:rPr>
              <a:t>TOPOLOGÍA DEL PROYECTO</a:t>
            </a:r>
          </a:p>
        </p:txBody>
      </p:sp>
      <p:grpSp>
        <p:nvGrpSpPr>
          <p:cNvPr id="24" name="Group 24"/>
          <p:cNvGrpSpPr/>
          <p:nvPr/>
        </p:nvGrpSpPr>
        <p:grpSpPr>
          <a:xfrm>
            <a:off x="-5717960" y="6716921"/>
            <a:ext cx="8252837" cy="825283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6167" y="3121880"/>
            <a:ext cx="2337995" cy="2302402"/>
            <a:chOff x="0" y="0"/>
            <a:chExt cx="3117326" cy="3069869"/>
          </a:xfrm>
        </p:grpSpPr>
        <p:grpSp>
          <p:nvGrpSpPr>
            <p:cNvPr id="3" name="Group 3"/>
            <p:cNvGrpSpPr/>
            <p:nvPr/>
          </p:nvGrpSpPr>
          <p:grpSpPr>
            <a:xfrm>
              <a:off x="0" y="0"/>
              <a:ext cx="3117326" cy="3069869"/>
              <a:chOff x="0" y="0"/>
              <a:chExt cx="615768" cy="606394"/>
            </a:xfrm>
          </p:grpSpPr>
          <p:sp>
            <p:nvSpPr>
              <p:cNvPr id="4" name="Freeform 4"/>
              <p:cNvSpPr/>
              <p:nvPr/>
            </p:nvSpPr>
            <p:spPr>
              <a:xfrm>
                <a:off x="0" y="0"/>
                <a:ext cx="615768" cy="606394"/>
              </a:xfrm>
              <a:custGeom>
                <a:avLst/>
                <a:gdLst/>
                <a:ahLst/>
                <a:cxnLst/>
                <a:rect l="l" t="t" r="r" b="b"/>
                <a:pathLst>
                  <a:path w="615768" h="606394">
                    <a:moveTo>
                      <a:pt x="168879" y="0"/>
                    </a:moveTo>
                    <a:lnTo>
                      <a:pt x="446889" y="0"/>
                    </a:lnTo>
                    <a:cubicBezTo>
                      <a:pt x="491679" y="0"/>
                      <a:pt x="534634" y="17793"/>
                      <a:pt x="566305" y="49463"/>
                    </a:cubicBezTo>
                    <a:cubicBezTo>
                      <a:pt x="597976" y="81134"/>
                      <a:pt x="615768" y="124089"/>
                      <a:pt x="615768" y="168879"/>
                    </a:cubicBezTo>
                    <a:lnTo>
                      <a:pt x="615768" y="437515"/>
                    </a:lnTo>
                    <a:cubicBezTo>
                      <a:pt x="615768" y="530784"/>
                      <a:pt x="540159" y="606394"/>
                      <a:pt x="446889" y="606394"/>
                    </a:cubicBezTo>
                    <a:lnTo>
                      <a:pt x="168879" y="606394"/>
                    </a:lnTo>
                    <a:cubicBezTo>
                      <a:pt x="75610" y="606394"/>
                      <a:pt x="0" y="530784"/>
                      <a:pt x="0" y="437515"/>
                    </a:cubicBezTo>
                    <a:lnTo>
                      <a:pt x="0" y="168879"/>
                    </a:lnTo>
                    <a:cubicBezTo>
                      <a:pt x="0" y="75610"/>
                      <a:pt x="75610" y="0"/>
                      <a:pt x="168879" y="0"/>
                    </a:cubicBezTo>
                    <a:close/>
                  </a:path>
                </a:pathLst>
              </a:custGeom>
              <a:solidFill>
                <a:srgbClr val="FFFFFF"/>
              </a:solidFill>
            </p:spPr>
            <p:txBody>
              <a:bodyPr/>
              <a:lstStyle/>
              <a:p>
                <a:endParaRPr lang="es-CL"/>
              </a:p>
            </p:txBody>
          </p:sp>
          <p:sp>
            <p:nvSpPr>
              <p:cNvPr id="5" name="TextBox 5"/>
              <p:cNvSpPr txBox="1"/>
              <p:nvPr/>
            </p:nvSpPr>
            <p:spPr>
              <a:xfrm>
                <a:off x="0" y="-28575"/>
                <a:ext cx="615768" cy="634969"/>
              </a:xfrm>
              <a:prstGeom prst="rect">
                <a:avLst/>
              </a:prstGeom>
            </p:spPr>
            <p:txBody>
              <a:bodyPr lIns="50800" tIns="50800" rIns="50800" bIns="50800" rtlCol="0" anchor="ctr"/>
              <a:lstStyle/>
              <a:p>
                <a:pPr algn="ctr">
                  <a:lnSpc>
                    <a:spcPts val="2519"/>
                  </a:lnSpc>
                </a:pPr>
                <a:endParaRPr/>
              </a:p>
            </p:txBody>
          </p:sp>
        </p:grpSp>
        <p:sp>
          <p:nvSpPr>
            <p:cNvPr id="6" name="Freeform 6"/>
            <p:cNvSpPr/>
            <p:nvPr/>
          </p:nvSpPr>
          <p:spPr>
            <a:xfrm>
              <a:off x="47457" y="0"/>
              <a:ext cx="3069869" cy="3069869"/>
            </a:xfrm>
            <a:custGeom>
              <a:avLst/>
              <a:gdLst/>
              <a:ahLst/>
              <a:cxnLst/>
              <a:rect l="l" t="t" r="r" b="b"/>
              <a:pathLst>
                <a:path w="3069869" h="3069869">
                  <a:moveTo>
                    <a:pt x="0" y="0"/>
                  </a:moveTo>
                  <a:lnTo>
                    <a:pt x="3069869" y="0"/>
                  </a:lnTo>
                  <a:lnTo>
                    <a:pt x="3069869" y="3069869"/>
                  </a:lnTo>
                  <a:lnTo>
                    <a:pt x="0" y="3069869"/>
                  </a:lnTo>
                  <a:lnTo>
                    <a:pt x="0" y="0"/>
                  </a:lnTo>
                  <a:close/>
                </a:path>
              </a:pathLst>
            </a:custGeom>
            <a:blipFill>
              <a:blip r:embed="rId2"/>
              <a:stretch>
                <a:fillRect/>
              </a:stretch>
            </a:blipFill>
          </p:spPr>
          <p:txBody>
            <a:bodyPr/>
            <a:lstStyle/>
            <a:p>
              <a:endParaRPr lang="es-CL"/>
            </a:p>
          </p:txBody>
        </p:sp>
      </p:grpSp>
      <p:grpSp>
        <p:nvGrpSpPr>
          <p:cNvPr id="7" name="Group 7"/>
          <p:cNvGrpSpPr/>
          <p:nvPr/>
        </p:nvGrpSpPr>
        <p:grpSpPr>
          <a:xfrm>
            <a:off x="6969438" y="3068096"/>
            <a:ext cx="4518283" cy="1126845"/>
            <a:chOff x="0" y="0"/>
            <a:chExt cx="6024377" cy="1502460"/>
          </a:xfrm>
        </p:grpSpPr>
        <p:grpSp>
          <p:nvGrpSpPr>
            <p:cNvPr id="8" name="Group 8"/>
            <p:cNvGrpSpPr/>
            <p:nvPr/>
          </p:nvGrpSpPr>
          <p:grpSpPr>
            <a:xfrm>
              <a:off x="0" y="0"/>
              <a:ext cx="6024377" cy="1502460"/>
              <a:chOff x="0" y="0"/>
              <a:chExt cx="1190000" cy="296782"/>
            </a:xfrm>
          </p:grpSpPr>
          <p:sp>
            <p:nvSpPr>
              <p:cNvPr id="9" name="Freeform 9"/>
              <p:cNvSpPr/>
              <p:nvPr/>
            </p:nvSpPr>
            <p:spPr>
              <a:xfrm>
                <a:off x="0" y="0"/>
                <a:ext cx="1190000" cy="296782"/>
              </a:xfrm>
              <a:custGeom>
                <a:avLst/>
                <a:gdLst/>
                <a:ahLst/>
                <a:cxnLst/>
                <a:rect l="l" t="t" r="r" b="b"/>
                <a:pathLst>
                  <a:path w="1190000" h="296782">
                    <a:moveTo>
                      <a:pt x="87387" y="0"/>
                    </a:moveTo>
                    <a:lnTo>
                      <a:pt x="1102614" y="0"/>
                    </a:lnTo>
                    <a:cubicBezTo>
                      <a:pt x="1150876" y="0"/>
                      <a:pt x="1190000" y="39124"/>
                      <a:pt x="1190000" y="87387"/>
                    </a:cubicBezTo>
                    <a:lnTo>
                      <a:pt x="1190000" y="209396"/>
                    </a:lnTo>
                    <a:cubicBezTo>
                      <a:pt x="1190000" y="257658"/>
                      <a:pt x="1150876" y="296782"/>
                      <a:pt x="1102614" y="296782"/>
                    </a:cubicBezTo>
                    <a:lnTo>
                      <a:pt x="87387" y="296782"/>
                    </a:lnTo>
                    <a:cubicBezTo>
                      <a:pt x="39124" y="296782"/>
                      <a:pt x="0" y="257658"/>
                      <a:pt x="0" y="209396"/>
                    </a:cubicBezTo>
                    <a:lnTo>
                      <a:pt x="0" y="87387"/>
                    </a:lnTo>
                    <a:cubicBezTo>
                      <a:pt x="0" y="39124"/>
                      <a:pt x="39124" y="0"/>
                      <a:pt x="87387" y="0"/>
                    </a:cubicBezTo>
                    <a:close/>
                  </a:path>
                </a:pathLst>
              </a:custGeom>
              <a:solidFill>
                <a:srgbClr val="FFFFFF"/>
              </a:solidFill>
            </p:spPr>
            <p:txBody>
              <a:bodyPr/>
              <a:lstStyle/>
              <a:p>
                <a:endParaRPr lang="es-CL"/>
              </a:p>
            </p:txBody>
          </p:sp>
          <p:sp>
            <p:nvSpPr>
              <p:cNvPr id="10" name="TextBox 10"/>
              <p:cNvSpPr txBox="1"/>
              <p:nvPr/>
            </p:nvSpPr>
            <p:spPr>
              <a:xfrm>
                <a:off x="0" y="-28575"/>
                <a:ext cx="1190000" cy="325357"/>
              </a:xfrm>
              <a:prstGeom prst="rect">
                <a:avLst/>
              </a:prstGeom>
            </p:spPr>
            <p:txBody>
              <a:bodyPr lIns="50800" tIns="50800" rIns="50800" bIns="50800" rtlCol="0" anchor="ctr"/>
              <a:lstStyle/>
              <a:p>
                <a:pPr algn="ctr">
                  <a:lnSpc>
                    <a:spcPts val="2519"/>
                  </a:lnSpc>
                </a:pPr>
                <a:endParaRPr/>
              </a:p>
            </p:txBody>
          </p:sp>
        </p:grpSp>
        <p:sp>
          <p:nvSpPr>
            <p:cNvPr id="11" name="Freeform 11"/>
            <p:cNvSpPr/>
            <p:nvPr/>
          </p:nvSpPr>
          <p:spPr>
            <a:xfrm>
              <a:off x="397773" y="248443"/>
              <a:ext cx="5037569" cy="976029"/>
            </a:xfrm>
            <a:custGeom>
              <a:avLst/>
              <a:gdLst/>
              <a:ahLst/>
              <a:cxnLst/>
              <a:rect l="l" t="t" r="r" b="b"/>
              <a:pathLst>
                <a:path w="5037569" h="976029">
                  <a:moveTo>
                    <a:pt x="0" y="0"/>
                  </a:moveTo>
                  <a:lnTo>
                    <a:pt x="5037570" y="0"/>
                  </a:lnTo>
                  <a:lnTo>
                    <a:pt x="5037570" y="976029"/>
                  </a:lnTo>
                  <a:lnTo>
                    <a:pt x="0" y="976029"/>
                  </a:lnTo>
                  <a:lnTo>
                    <a:pt x="0" y="0"/>
                  </a:lnTo>
                  <a:close/>
                </a:path>
              </a:pathLst>
            </a:custGeom>
            <a:blipFill>
              <a:blip r:embed="rId3"/>
              <a:stretch>
                <a:fillRect/>
              </a:stretch>
            </a:blipFill>
          </p:spPr>
          <p:txBody>
            <a:bodyPr/>
            <a:lstStyle/>
            <a:p>
              <a:endParaRPr lang="es-CL"/>
            </a:p>
          </p:txBody>
        </p:sp>
      </p:grpSp>
      <p:grpSp>
        <p:nvGrpSpPr>
          <p:cNvPr id="12" name="Group 12"/>
          <p:cNvGrpSpPr/>
          <p:nvPr/>
        </p:nvGrpSpPr>
        <p:grpSpPr>
          <a:xfrm>
            <a:off x="3494161" y="3121880"/>
            <a:ext cx="2337995" cy="2302402"/>
            <a:chOff x="0" y="0"/>
            <a:chExt cx="3117326" cy="3069869"/>
          </a:xfrm>
        </p:grpSpPr>
        <p:grpSp>
          <p:nvGrpSpPr>
            <p:cNvPr id="13" name="Group 13"/>
            <p:cNvGrpSpPr/>
            <p:nvPr/>
          </p:nvGrpSpPr>
          <p:grpSpPr>
            <a:xfrm>
              <a:off x="0" y="0"/>
              <a:ext cx="3117326" cy="3069869"/>
              <a:chOff x="0" y="0"/>
              <a:chExt cx="615768" cy="606394"/>
            </a:xfrm>
          </p:grpSpPr>
          <p:sp>
            <p:nvSpPr>
              <p:cNvPr id="14" name="Freeform 14"/>
              <p:cNvSpPr/>
              <p:nvPr/>
            </p:nvSpPr>
            <p:spPr>
              <a:xfrm>
                <a:off x="0" y="0"/>
                <a:ext cx="615768" cy="606394"/>
              </a:xfrm>
              <a:custGeom>
                <a:avLst/>
                <a:gdLst/>
                <a:ahLst/>
                <a:cxnLst/>
                <a:rect l="l" t="t" r="r" b="b"/>
                <a:pathLst>
                  <a:path w="615768" h="606394">
                    <a:moveTo>
                      <a:pt x="168879" y="0"/>
                    </a:moveTo>
                    <a:lnTo>
                      <a:pt x="446889" y="0"/>
                    </a:lnTo>
                    <a:cubicBezTo>
                      <a:pt x="491679" y="0"/>
                      <a:pt x="534634" y="17793"/>
                      <a:pt x="566305" y="49463"/>
                    </a:cubicBezTo>
                    <a:cubicBezTo>
                      <a:pt x="597976" y="81134"/>
                      <a:pt x="615768" y="124089"/>
                      <a:pt x="615768" y="168879"/>
                    </a:cubicBezTo>
                    <a:lnTo>
                      <a:pt x="615768" y="437515"/>
                    </a:lnTo>
                    <a:cubicBezTo>
                      <a:pt x="615768" y="530784"/>
                      <a:pt x="540159" y="606394"/>
                      <a:pt x="446889" y="606394"/>
                    </a:cubicBezTo>
                    <a:lnTo>
                      <a:pt x="168879" y="606394"/>
                    </a:lnTo>
                    <a:cubicBezTo>
                      <a:pt x="75610" y="606394"/>
                      <a:pt x="0" y="530784"/>
                      <a:pt x="0" y="437515"/>
                    </a:cubicBezTo>
                    <a:lnTo>
                      <a:pt x="0" y="168879"/>
                    </a:lnTo>
                    <a:cubicBezTo>
                      <a:pt x="0" y="75610"/>
                      <a:pt x="75610" y="0"/>
                      <a:pt x="168879" y="0"/>
                    </a:cubicBezTo>
                    <a:close/>
                  </a:path>
                </a:pathLst>
              </a:custGeom>
              <a:solidFill>
                <a:srgbClr val="FFFFFF"/>
              </a:solidFill>
            </p:spPr>
            <p:txBody>
              <a:bodyPr/>
              <a:lstStyle/>
              <a:p>
                <a:endParaRPr lang="es-CL"/>
              </a:p>
            </p:txBody>
          </p:sp>
          <p:sp>
            <p:nvSpPr>
              <p:cNvPr id="15" name="TextBox 15"/>
              <p:cNvSpPr txBox="1"/>
              <p:nvPr/>
            </p:nvSpPr>
            <p:spPr>
              <a:xfrm>
                <a:off x="0" y="-28575"/>
                <a:ext cx="615768" cy="634969"/>
              </a:xfrm>
              <a:prstGeom prst="rect">
                <a:avLst/>
              </a:prstGeom>
            </p:spPr>
            <p:txBody>
              <a:bodyPr lIns="50800" tIns="50800" rIns="50800" bIns="50800" rtlCol="0" anchor="ctr"/>
              <a:lstStyle/>
              <a:p>
                <a:pPr algn="ctr">
                  <a:lnSpc>
                    <a:spcPts val="2519"/>
                  </a:lnSpc>
                </a:pPr>
                <a:endParaRPr/>
              </a:p>
            </p:txBody>
          </p:sp>
        </p:grpSp>
        <p:sp>
          <p:nvSpPr>
            <p:cNvPr id="16" name="Freeform 16"/>
            <p:cNvSpPr/>
            <p:nvPr/>
          </p:nvSpPr>
          <p:spPr>
            <a:xfrm>
              <a:off x="218821" y="265611"/>
              <a:ext cx="2679684" cy="2538648"/>
            </a:xfrm>
            <a:custGeom>
              <a:avLst/>
              <a:gdLst/>
              <a:ahLst/>
              <a:cxnLst/>
              <a:rect l="l" t="t" r="r" b="b"/>
              <a:pathLst>
                <a:path w="2679684" h="2538648">
                  <a:moveTo>
                    <a:pt x="0" y="0"/>
                  </a:moveTo>
                  <a:lnTo>
                    <a:pt x="2679684" y="0"/>
                  </a:lnTo>
                  <a:lnTo>
                    <a:pt x="2679684" y="2538647"/>
                  </a:lnTo>
                  <a:lnTo>
                    <a:pt x="0" y="2538647"/>
                  </a:lnTo>
                  <a:lnTo>
                    <a:pt x="0" y="0"/>
                  </a:lnTo>
                  <a:close/>
                </a:path>
              </a:pathLst>
            </a:custGeom>
            <a:blipFill>
              <a:blip r:embed="rId4"/>
              <a:stretch>
                <a:fillRect/>
              </a:stretch>
            </a:blipFill>
          </p:spPr>
          <p:txBody>
            <a:bodyPr/>
            <a:lstStyle/>
            <a:p>
              <a:endParaRPr lang="es-CL"/>
            </a:p>
          </p:txBody>
        </p:sp>
      </p:grpSp>
      <p:sp>
        <p:nvSpPr>
          <p:cNvPr id="17" name="Freeform 17"/>
          <p:cNvSpPr/>
          <p:nvPr/>
        </p:nvSpPr>
        <p:spPr>
          <a:xfrm rot="85336">
            <a:off x="1347309" y="5486622"/>
            <a:ext cx="1955710" cy="1955710"/>
          </a:xfrm>
          <a:custGeom>
            <a:avLst/>
            <a:gdLst/>
            <a:ahLst/>
            <a:cxnLst/>
            <a:rect l="l" t="t" r="r" b="b"/>
            <a:pathLst>
              <a:path w="1955710" h="1955710">
                <a:moveTo>
                  <a:pt x="0" y="0"/>
                </a:moveTo>
                <a:lnTo>
                  <a:pt x="1955710" y="0"/>
                </a:lnTo>
                <a:lnTo>
                  <a:pt x="1955710" y="1955710"/>
                </a:lnTo>
                <a:lnTo>
                  <a:pt x="0" y="1955710"/>
                </a:lnTo>
                <a:lnTo>
                  <a:pt x="0" y="0"/>
                </a:lnTo>
                <a:close/>
              </a:path>
            </a:pathLst>
          </a:custGeom>
          <a:blipFill>
            <a:blip r:embed="rId5"/>
            <a:stretch>
              <a:fillRect/>
            </a:stretch>
          </a:blipFill>
        </p:spPr>
        <p:txBody>
          <a:bodyPr/>
          <a:lstStyle/>
          <a:p>
            <a:endParaRPr lang="es-CL"/>
          </a:p>
        </p:txBody>
      </p:sp>
      <p:sp>
        <p:nvSpPr>
          <p:cNvPr id="18" name="Freeform 18"/>
          <p:cNvSpPr/>
          <p:nvPr/>
        </p:nvSpPr>
        <p:spPr>
          <a:xfrm>
            <a:off x="2793727" y="7546273"/>
            <a:ext cx="1400868" cy="1400868"/>
          </a:xfrm>
          <a:custGeom>
            <a:avLst/>
            <a:gdLst/>
            <a:ahLst/>
            <a:cxnLst/>
            <a:rect l="l" t="t" r="r" b="b"/>
            <a:pathLst>
              <a:path w="1400868" h="1400868">
                <a:moveTo>
                  <a:pt x="0" y="0"/>
                </a:moveTo>
                <a:lnTo>
                  <a:pt x="1400868" y="0"/>
                </a:lnTo>
                <a:lnTo>
                  <a:pt x="1400868" y="1400868"/>
                </a:lnTo>
                <a:lnTo>
                  <a:pt x="0" y="1400868"/>
                </a:lnTo>
                <a:lnTo>
                  <a:pt x="0" y="0"/>
                </a:lnTo>
                <a:close/>
              </a:path>
            </a:pathLst>
          </a:custGeom>
          <a:blipFill>
            <a:blip r:embed="rId6"/>
            <a:stretch>
              <a:fillRect/>
            </a:stretch>
          </a:blipFill>
        </p:spPr>
        <p:txBody>
          <a:bodyPr/>
          <a:lstStyle/>
          <a:p>
            <a:endParaRPr lang="es-CL"/>
          </a:p>
        </p:txBody>
      </p:sp>
      <p:sp>
        <p:nvSpPr>
          <p:cNvPr id="19" name="Freeform 19"/>
          <p:cNvSpPr/>
          <p:nvPr/>
        </p:nvSpPr>
        <p:spPr>
          <a:xfrm>
            <a:off x="7885889" y="5844941"/>
            <a:ext cx="2718995" cy="2718995"/>
          </a:xfrm>
          <a:custGeom>
            <a:avLst/>
            <a:gdLst/>
            <a:ahLst/>
            <a:cxnLst/>
            <a:rect l="l" t="t" r="r" b="b"/>
            <a:pathLst>
              <a:path w="2718995" h="2718995">
                <a:moveTo>
                  <a:pt x="0" y="0"/>
                </a:moveTo>
                <a:lnTo>
                  <a:pt x="2718995" y="0"/>
                </a:lnTo>
                <a:lnTo>
                  <a:pt x="2718995" y="2718995"/>
                </a:lnTo>
                <a:lnTo>
                  <a:pt x="0" y="2718995"/>
                </a:lnTo>
                <a:lnTo>
                  <a:pt x="0" y="0"/>
                </a:lnTo>
                <a:close/>
              </a:path>
            </a:pathLst>
          </a:custGeom>
          <a:blipFill>
            <a:blip r:embed="rId7"/>
            <a:stretch>
              <a:fillRect/>
            </a:stretch>
          </a:blipFill>
        </p:spPr>
        <p:txBody>
          <a:bodyPr/>
          <a:lstStyle/>
          <a:p>
            <a:endParaRPr lang="es-CL"/>
          </a:p>
        </p:txBody>
      </p:sp>
      <p:sp>
        <p:nvSpPr>
          <p:cNvPr id="20" name="Freeform 20"/>
          <p:cNvSpPr/>
          <p:nvPr/>
        </p:nvSpPr>
        <p:spPr>
          <a:xfrm>
            <a:off x="3527392" y="5424282"/>
            <a:ext cx="2080391" cy="2080391"/>
          </a:xfrm>
          <a:custGeom>
            <a:avLst/>
            <a:gdLst/>
            <a:ahLst/>
            <a:cxnLst/>
            <a:rect l="l" t="t" r="r" b="b"/>
            <a:pathLst>
              <a:path w="2080391" h="2080391">
                <a:moveTo>
                  <a:pt x="0" y="0"/>
                </a:moveTo>
                <a:lnTo>
                  <a:pt x="2080391" y="0"/>
                </a:lnTo>
                <a:lnTo>
                  <a:pt x="2080391" y="2080390"/>
                </a:lnTo>
                <a:lnTo>
                  <a:pt x="0" y="2080390"/>
                </a:lnTo>
                <a:lnTo>
                  <a:pt x="0" y="0"/>
                </a:lnTo>
                <a:close/>
              </a:path>
            </a:pathLst>
          </a:custGeom>
          <a:blipFill>
            <a:blip r:embed="rId8"/>
            <a:stretch>
              <a:fillRect/>
            </a:stretch>
          </a:blipFill>
        </p:spPr>
        <p:txBody>
          <a:bodyPr/>
          <a:lstStyle/>
          <a:p>
            <a:endParaRPr lang="es-CL"/>
          </a:p>
        </p:txBody>
      </p:sp>
      <p:grpSp>
        <p:nvGrpSpPr>
          <p:cNvPr id="21" name="Group 21"/>
          <p:cNvGrpSpPr/>
          <p:nvPr/>
        </p:nvGrpSpPr>
        <p:grpSpPr>
          <a:xfrm>
            <a:off x="-324036" y="8792731"/>
            <a:ext cx="20324879" cy="5197681"/>
            <a:chOff x="0" y="0"/>
            <a:chExt cx="4274726" cy="1093176"/>
          </a:xfrm>
        </p:grpSpPr>
        <p:sp>
          <p:nvSpPr>
            <p:cNvPr id="22" name="Freeform 22"/>
            <p:cNvSpPr/>
            <p:nvPr/>
          </p:nvSpPr>
          <p:spPr>
            <a:xfrm>
              <a:off x="0" y="0"/>
              <a:ext cx="4274726" cy="1093176"/>
            </a:xfrm>
            <a:custGeom>
              <a:avLst/>
              <a:gdLst/>
              <a:ahLst/>
              <a:cxnLst/>
              <a:rect l="l" t="t" r="r" b="b"/>
              <a:pathLst>
                <a:path w="4274726" h="1093176">
                  <a:moveTo>
                    <a:pt x="2137363" y="0"/>
                  </a:moveTo>
                  <a:cubicBezTo>
                    <a:pt x="956930" y="0"/>
                    <a:pt x="0" y="244716"/>
                    <a:pt x="0" y="546588"/>
                  </a:cubicBezTo>
                  <a:cubicBezTo>
                    <a:pt x="0" y="848460"/>
                    <a:pt x="956930" y="1093176"/>
                    <a:pt x="2137363" y="1093176"/>
                  </a:cubicBezTo>
                  <a:cubicBezTo>
                    <a:pt x="3317796" y="1093176"/>
                    <a:pt x="4274726" y="848460"/>
                    <a:pt x="4274726" y="546588"/>
                  </a:cubicBezTo>
                  <a:cubicBezTo>
                    <a:pt x="4274726" y="244716"/>
                    <a:pt x="3317796" y="0"/>
                    <a:pt x="2137363"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23" name="TextBox 23"/>
            <p:cNvSpPr txBox="1"/>
            <p:nvPr/>
          </p:nvSpPr>
          <p:spPr>
            <a:xfrm>
              <a:off x="400756" y="64385"/>
              <a:ext cx="3473215" cy="926305"/>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13128912" y="3839183"/>
            <a:ext cx="2259135" cy="2259135"/>
          </a:xfrm>
          <a:custGeom>
            <a:avLst/>
            <a:gdLst/>
            <a:ahLst/>
            <a:cxnLst/>
            <a:rect l="l" t="t" r="r" b="b"/>
            <a:pathLst>
              <a:path w="2259135" h="2259135">
                <a:moveTo>
                  <a:pt x="0" y="0"/>
                </a:moveTo>
                <a:lnTo>
                  <a:pt x="2259134" y="0"/>
                </a:lnTo>
                <a:lnTo>
                  <a:pt x="2259134" y="2259135"/>
                </a:lnTo>
                <a:lnTo>
                  <a:pt x="0" y="2259135"/>
                </a:lnTo>
                <a:lnTo>
                  <a:pt x="0" y="0"/>
                </a:lnTo>
                <a:close/>
              </a:path>
            </a:pathLst>
          </a:custGeom>
          <a:blipFill>
            <a:blip r:embed="rId9"/>
            <a:stretch>
              <a:fillRect/>
            </a:stretch>
          </a:blipFill>
        </p:spPr>
        <p:txBody>
          <a:bodyPr/>
          <a:lstStyle/>
          <a:p>
            <a:endParaRPr lang="es-CL"/>
          </a:p>
        </p:txBody>
      </p:sp>
      <p:sp>
        <p:nvSpPr>
          <p:cNvPr id="25" name="Freeform 25"/>
          <p:cNvSpPr/>
          <p:nvPr/>
        </p:nvSpPr>
        <p:spPr>
          <a:xfrm>
            <a:off x="12924695" y="6868669"/>
            <a:ext cx="2701205" cy="513229"/>
          </a:xfrm>
          <a:custGeom>
            <a:avLst/>
            <a:gdLst/>
            <a:ahLst/>
            <a:cxnLst/>
            <a:rect l="l" t="t" r="r" b="b"/>
            <a:pathLst>
              <a:path w="2701205" h="513229">
                <a:moveTo>
                  <a:pt x="0" y="0"/>
                </a:moveTo>
                <a:lnTo>
                  <a:pt x="2701205" y="0"/>
                </a:lnTo>
                <a:lnTo>
                  <a:pt x="2701205" y="513229"/>
                </a:lnTo>
                <a:lnTo>
                  <a:pt x="0" y="513229"/>
                </a:lnTo>
                <a:lnTo>
                  <a:pt x="0" y="0"/>
                </a:lnTo>
                <a:close/>
              </a:path>
            </a:pathLst>
          </a:custGeom>
          <a:blipFill>
            <a:blip r:embed="rId10"/>
            <a:stretch>
              <a:fillRect/>
            </a:stretch>
          </a:blipFill>
        </p:spPr>
        <p:txBody>
          <a:bodyPr/>
          <a:lstStyle/>
          <a:p>
            <a:endParaRPr lang="es-CL"/>
          </a:p>
        </p:txBody>
      </p:sp>
      <p:sp>
        <p:nvSpPr>
          <p:cNvPr id="26" name="TextBox 26"/>
          <p:cNvSpPr txBox="1"/>
          <p:nvPr/>
        </p:nvSpPr>
        <p:spPr>
          <a:xfrm>
            <a:off x="1028700" y="483657"/>
            <a:ext cx="16230600" cy="1172845"/>
          </a:xfrm>
          <a:prstGeom prst="rect">
            <a:avLst/>
          </a:prstGeom>
        </p:spPr>
        <p:txBody>
          <a:bodyPr lIns="0" tIns="0" rIns="0" bIns="0" rtlCol="0" anchor="t">
            <a:spAutoFit/>
          </a:bodyPr>
          <a:lstStyle/>
          <a:p>
            <a:pPr algn="ctr">
              <a:lnSpc>
                <a:spcPts val="4640"/>
              </a:lnSpc>
            </a:pPr>
            <a:r>
              <a:rPr lang="en-US" sz="4000" b="1" spc="344">
                <a:solidFill>
                  <a:srgbClr val="000000"/>
                </a:solidFill>
                <a:latin typeface="Roboto Condensed Bold"/>
                <a:ea typeface="Roboto Condensed Bold"/>
                <a:cs typeface="Roboto Condensed Bold"/>
                <a:sym typeface="Roboto Condensed Bold"/>
              </a:rPr>
              <a:t>PLATAFORMA DE SERVICIOS Y TECNOLOGÍAS UTILIZADAS + FACTIBILIDAD</a:t>
            </a:r>
          </a:p>
        </p:txBody>
      </p:sp>
      <p:sp>
        <p:nvSpPr>
          <p:cNvPr id="27" name="TextBox 27"/>
          <p:cNvSpPr txBox="1"/>
          <p:nvPr/>
        </p:nvSpPr>
        <p:spPr>
          <a:xfrm>
            <a:off x="2032074" y="2470418"/>
            <a:ext cx="4993978" cy="443865"/>
          </a:xfrm>
          <a:prstGeom prst="rect">
            <a:avLst/>
          </a:prstGeom>
        </p:spPr>
        <p:txBody>
          <a:bodyPr lIns="0" tIns="0" rIns="0" bIns="0" rtlCol="0" anchor="t">
            <a:spAutoFit/>
          </a:bodyPr>
          <a:lstStyle/>
          <a:p>
            <a:pPr algn="l">
              <a:lnSpc>
                <a:spcPts val="3254"/>
              </a:lnSpc>
            </a:pPr>
            <a:r>
              <a:rPr lang="en-US" sz="3499" b="1">
                <a:solidFill>
                  <a:srgbClr val="000000"/>
                </a:solidFill>
                <a:latin typeface="Roboto Condensed Bold"/>
                <a:ea typeface="Roboto Condensed Bold"/>
                <a:cs typeface="Roboto Condensed Bold"/>
                <a:sym typeface="Roboto Condensed Bold"/>
              </a:rPr>
              <a:t>FRONT-END</a:t>
            </a:r>
          </a:p>
        </p:txBody>
      </p:sp>
      <p:sp>
        <p:nvSpPr>
          <p:cNvPr id="28" name="TextBox 28"/>
          <p:cNvSpPr txBox="1"/>
          <p:nvPr/>
        </p:nvSpPr>
        <p:spPr>
          <a:xfrm>
            <a:off x="7885889" y="2470418"/>
            <a:ext cx="4993978" cy="443865"/>
          </a:xfrm>
          <a:prstGeom prst="rect">
            <a:avLst/>
          </a:prstGeom>
        </p:spPr>
        <p:txBody>
          <a:bodyPr lIns="0" tIns="0" rIns="0" bIns="0" rtlCol="0" anchor="t">
            <a:spAutoFit/>
          </a:bodyPr>
          <a:lstStyle/>
          <a:p>
            <a:pPr algn="l">
              <a:lnSpc>
                <a:spcPts val="3254"/>
              </a:lnSpc>
            </a:pPr>
            <a:r>
              <a:rPr lang="en-US" sz="3499" b="1">
                <a:solidFill>
                  <a:srgbClr val="000000"/>
                </a:solidFill>
                <a:latin typeface="Roboto Condensed Bold"/>
                <a:ea typeface="Roboto Condensed Bold"/>
                <a:cs typeface="Roboto Condensed Bold"/>
                <a:sym typeface="Roboto Condensed Bold"/>
              </a:rPr>
              <a:t>BACK-END</a:t>
            </a:r>
          </a:p>
        </p:txBody>
      </p:sp>
      <p:sp>
        <p:nvSpPr>
          <p:cNvPr id="29" name="TextBox 29"/>
          <p:cNvSpPr txBox="1"/>
          <p:nvPr/>
        </p:nvSpPr>
        <p:spPr>
          <a:xfrm>
            <a:off x="7294243" y="4397141"/>
            <a:ext cx="3493834" cy="1447800"/>
          </a:xfrm>
          <a:prstGeom prst="rect">
            <a:avLst/>
          </a:prstGeom>
        </p:spPr>
        <p:txBody>
          <a:bodyPr lIns="0" tIns="0" rIns="0" bIns="0" rtlCol="0" anchor="t">
            <a:spAutoFit/>
          </a:bodyPr>
          <a:lstStyle/>
          <a:p>
            <a:pPr marL="518160" lvl="1" indent="-259080" algn="l">
              <a:lnSpc>
                <a:spcPts val="2879"/>
              </a:lnSpc>
              <a:buFont typeface="Arial"/>
              <a:buChar char="•"/>
            </a:pPr>
            <a:r>
              <a:rPr lang="en-US" sz="2400">
                <a:solidFill>
                  <a:srgbClr val="000000"/>
                </a:solidFill>
                <a:latin typeface="TT Chocolates"/>
                <a:ea typeface="TT Chocolates"/>
                <a:cs typeface="TT Chocolates"/>
                <a:sym typeface="TT Chocolates"/>
              </a:rPr>
              <a:t>SUPABASE AUTH</a:t>
            </a:r>
          </a:p>
          <a:p>
            <a:pPr marL="518160" lvl="1" indent="-259080" algn="l">
              <a:lnSpc>
                <a:spcPts val="2879"/>
              </a:lnSpc>
              <a:buFont typeface="Arial"/>
              <a:buChar char="•"/>
            </a:pPr>
            <a:r>
              <a:rPr lang="en-US" sz="2400">
                <a:solidFill>
                  <a:srgbClr val="000000"/>
                </a:solidFill>
                <a:latin typeface="TT Chocolates"/>
                <a:ea typeface="TT Chocolates"/>
                <a:cs typeface="TT Chocolates"/>
                <a:sym typeface="TT Chocolates"/>
              </a:rPr>
              <a:t>STORAGE</a:t>
            </a:r>
          </a:p>
          <a:p>
            <a:pPr marL="518160" lvl="1" indent="-259080" algn="l">
              <a:lnSpc>
                <a:spcPts val="2879"/>
              </a:lnSpc>
              <a:buFont typeface="Arial"/>
              <a:buChar char="•"/>
            </a:pPr>
            <a:r>
              <a:rPr lang="en-US" sz="2400">
                <a:solidFill>
                  <a:srgbClr val="000000"/>
                </a:solidFill>
                <a:latin typeface="TT Chocolates"/>
                <a:ea typeface="TT Chocolates"/>
                <a:cs typeface="TT Chocolates"/>
                <a:sym typeface="TT Chocolates"/>
              </a:rPr>
              <a:t>SERVICIOS REAL-TIME</a:t>
            </a:r>
          </a:p>
          <a:p>
            <a:pPr marL="518160" lvl="1" indent="-259080" algn="l">
              <a:lnSpc>
                <a:spcPts val="2879"/>
              </a:lnSpc>
              <a:buFont typeface="Arial"/>
              <a:buChar char="•"/>
            </a:pPr>
            <a:r>
              <a:rPr lang="en-US" sz="2400">
                <a:solidFill>
                  <a:srgbClr val="000000"/>
                </a:solidFill>
                <a:latin typeface="TT Chocolates"/>
                <a:ea typeface="TT Chocolates"/>
                <a:cs typeface="TT Chocolates"/>
                <a:sym typeface="TT Chocolates"/>
              </a:rPr>
              <a:t>BDD POSTGRESQL</a:t>
            </a:r>
          </a:p>
        </p:txBody>
      </p:sp>
      <p:sp>
        <p:nvSpPr>
          <p:cNvPr id="30" name="TextBox 30"/>
          <p:cNvSpPr txBox="1"/>
          <p:nvPr/>
        </p:nvSpPr>
        <p:spPr>
          <a:xfrm>
            <a:off x="12466008" y="2470418"/>
            <a:ext cx="4993978" cy="443865"/>
          </a:xfrm>
          <a:prstGeom prst="rect">
            <a:avLst/>
          </a:prstGeom>
        </p:spPr>
        <p:txBody>
          <a:bodyPr lIns="0" tIns="0" rIns="0" bIns="0" rtlCol="0" anchor="t">
            <a:spAutoFit/>
          </a:bodyPr>
          <a:lstStyle/>
          <a:p>
            <a:pPr algn="l">
              <a:lnSpc>
                <a:spcPts val="3254"/>
              </a:lnSpc>
            </a:pPr>
            <a:r>
              <a:rPr lang="en-US" sz="3499" b="1">
                <a:solidFill>
                  <a:srgbClr val="000000"/>
                </a:solidFill>
                <a:latin typeface="Roboto Condensed Bold"/>
                <a:ea typeface="Roboto Condensed Bold"/>
                <a:cs typeface="Roboto Condensed Bold"/>
                <a:sym typeface="Roboto Condensed Bold"/>
              </a:rPr>
              <a:t>INFRAESTRUCTURA</a:t>
            </a:r>
          </a:p>
        </p:txBody>
      </p:sp>
      <p:sp>
        <p:nvSpPr>
          <p:cNvPr id="31" name="TextBox 31"/>
          <p:cNvSpPr txBox="1"/>
          <p:nvPr/>
        </p:nvSpPr>
        <p:spPr>
          <a:xfrm>
            <a:off x="13128912" y="3333576"/>
            <a:ext cx="4993978" cy="297943"/>
          </a:xfrm>
          <a:prstGeom prst="rect">
            <a:avLst/>
          </a:prstGeom>
        </p:spPr>
        <p:txBody>
          <a:bodyPr lIns="0" tIns="0" rIns="0" bIns="0" rtlCol="0" anchor="t">
            <a:spAutoFit/>
          </a:bodyPr>
          <a:lstStyle/>
          <a:p>
            <a:pPr algn="l">
              <a:lnSpc>
                <a:spcPts val="2139"/>
              </a:lnSpc>
            </a:pPr>
            <a:r>
              <a:rPr lang="en-US" sz="2300" b="1">
                <a:solidFill>
                  <a:srgbClr val="000000"/>
                </a:solidFill>
                <a:latin typeface="TT Chocolates Ultra-Bold"/>
                <a:ea typeface="TT Chocolates Ultra-Bold"/>
                <a:cs typeface="TT Chocolates Ultra-Bold"/>
                <a:sym typeface="TT Chocolates Ultra-Bold"/>
              </a:rPr>
              <a:t>DESPLIEGUE APP</a:t>
            </a:r>
          </a:p>
        </p:txBody>
      </p:sp>
      <p:sp>
        <p:nvSpPr>
          <p:cNvPr id="32" name="TextBox 32"/>
          <p:cNvSpPr txBox="1"/>
          <p:nvPr/>
        </p:nvSpPr>
        <p:spPr>
          <a:xfrm>
            <a:off x="13956926" y="6361176"/>
            <a:ext cx="4993978" cy="297943"/>
          </a:xfrm>
          <a:prstGeom prst="rect">
            <a:avLst/>
          </a:prstGeom>
        </p:spPr>
        <p:txBody>
          <a:bodyPr lIns="0" tIns="0" rIns="0" bIns="0" rtlCol="0" anchor="t">
            <a:spAutoFit/>
          </a:bodyPr>
          <a:lstStyle/>
          <a:p>
            <a:pPr algn="l">
              <a:lnSpc>
                <a:spcPts val="2139"/>
              </a:lnSpc>
            </a:pPr>
            <a:r>
              <a:rPr lang="en-US" sz="2300" b="1">
                <a:solidFill>
                  <a:srgbClr val="000000"/>
                </a:solidFill>
                <a:latin typeface="TT Chocolates Ultra-Bold"/>
                <a:ea typeface="TT Chocolates Ultra-Bold"/>
                <a:cs typeface="TT Chocolates Ultra-Bold"/>
                <a:sym typeface="TT Chocolates Ultra-Bold"/>
              </a:rPr>
              <a:t>VPS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grpSp>
        <p:nvGrpSpPr>
          <p:cNvPr id="2" name="Group 2"/>
          <p:cNvGrpSpPr/>
          <p:nvPr/>
        </p:nvGrpSpPr>
        <p:grpSpPr>
          <a:xfrm>
            <a:off x="10939219" y="3092405"/>
            <a:ext cx="6320081" cy="2644942"/>
            <a:chOff x="0" y="0"/>
            <a:chExt cx="1664548" cy="696610"/>
          </a:xfrm>
        </p:grpSpPr>
        <p:sp>
          <p:nvSpPr>
            <p:cNvPr id="3" name="Freeform 3"/>
            <p:cNvSpPr/>
            <p:nvPr/>
          </p:nvSpPr>
          <p:spPr>
            <a:xfrm>
              <a:off x="0" y="0"/>
              <a:ext cx="1664548" cy="696610"/>
            </a:xfrm>
            <a:custGeom>
              <a:avLst/>
              <a:gdLst/>
              <a:ahLst/>
              <a:cxnLst/>
              <a:rect l="l" t="t" r="r" b="b"/>
              <a:pathLst>
                <a:path w="1664548" h="696610">
                  <a:moveTo>
                    <a:pt x="62474" y="0"/>
                  </a:moveTo>
                  <a:lnTo>
                    <a:pt x="1602075" y="0"/>
                  </a:lnTo>
                  <a:cubicBezTo>
                    <a:pt x="1636578" y="0"/>
                    <a:pt x="1664548" y="27970"/>
                    <a:pt x="1664548" y="62474"/>
                  </a:cubicBezTo>
                  <a:lnTo>
                    <a:pt x="1664548" y="634137"/>
                  </a:lnTo>
                  <a:cubicBezTo>
                    <a:pt x="1664548" y="668640"/>
                    <a:pt x="1636578" y="696610"/>
                    <a:pt x="1602075" y="696610"/>
                  </a:cubicBezTo>
                  <a:lnTo>
                    <a:pt x="62474" y="696610"/>
                  </a:lnTo>
                  <a:cubicBezTo>
                    <a:pt x="27970" y="696610"/>
                    <a:pt x="0" y="668640"/>
                    <a:pt x="0" y="634137"/>
                  </a:cubicBezTo>
                  <a:lnTo>
                    <a:pt x="0" y="62474"/>
                  </a:lnTo>
                  <a:cubicBezTo>
                    <a:pt x="0" y="27970"/>
                    <a:pt x="27970" y="0"/>
                    <a:pt x="62474" y="0"/>
                  </a:cubicBezTo>
                  <a:close/>
                </a:path>
              </a:pathLst>
            </a:custGeom>
            <a:solidFill>
              <a:srgbClr val="FFFFFF"/>
            </a:solidFill>
          </p:spPr>
          <p:txBody>
            <a:bodyPr/>
            <a:lstStyle/>
            <a:p>
              <a:endParaRPr lang="es-CL"/>
            </a:p>
          </p:txBody>
        </p:sp>
        <p:sp>
          <p:nvSpPr>
            <p:cNvPr id="4" name="TextBox 4"/>
            <p:cNvSpPr txBox="1"/>
            <p:nvPr/>
          </p:nvSpPr>
          <p:spPr>
            <a:xfrm>
              <a:off x="0" y="-28575"/>
              <a:ext cx="1664548" cy="725185"/>
            </a:xfrm>
            <a:prstGeom prst="rect">
              <a:avLst/>
            </a:prstGeom>
          </p:spPr>
          <p:txBody>
            <a:bodyPr lIns="50800" tIns="50800" rIns="50800" bIns="50800" rtlCol="0" anchor="ctr"/>
            <a:lstStyle/>
            <a:p>
              <a:pPr algn="ctr">
                <a:lnSpc>
                  <a:spcPts val="2519"/>
                </a:lnSpc>
              </a:pPr>
              <a:endParaRPr/>
            </a:p>
          </p:txBody>
        </p:sp>
      </p:grpSp>
      <p:sp>
        <p:nvSpPr>
          <p:cNvPr id="5" name="Freeform 5"/>
          <p:cNvSpPr/>
          <p:nvPr/>
        </p:nvSpPr>
        <p:spPr>
          <a:xfrm>
            <a:off x="11413291" y="3289657"/>
            <a:ext cx="2255350" cy="2250437"/>
          </a:xfrm>
          <a:custGeom>
            <a:avLst/>
            <a:gdLst/>
            <a:ahLst/>
            <a:cxnLst/>
            <a:rect l="l" t="t" r="r" b="b"/>
            <a:pathLst>
              <a:path w="2255350" h="2250437">
                <a:moveTo>
                  <a:pt x="0" y="0"/>
                </a:moveTo>
                <a:lnTo>
                  <a:pt x="2255350" y="0"/>
                </a:lnTo>
                <a:lnTo>
                  <a:pt x="2255350" y="2250437"/>
                </a:lnTo>
                <a:lnTo>
                  <a:pt x="0" y="2250437"/>
                </a:lnTo>
                <a:lnTo>
                  <a:pt x="0" y="0"/>
                </a:lnTo>
                <a:close/>
              </a:path>
            </a:pathLst>
          </a:custGeom>
          <a:blipFill>
            <a:blip r:embed="rId2"/>
            <a:stretch>
              <a:fillRect/>
            </a:stretch>
          </a:blipFill>
        </p:spPr>
        <p:txBody>
          <a:bodyPr/>
          <a:lstStyle/>
          <a:p>
            <a:endParaRPr lang="es-CL"/>
          </a:p>
        </p:txBody>
      </p:sp>
      <p:sp>
        <p:nvSpPr>
          <p:cNvPr id="6" name="Freeform 6"/>
          <p:cNvSpPr/>
          <p:nvPr/>
        </p:nvSpPr>
        <p:spPr>
          <a:xfrm>
            <a:off x="14411234" y="3122049"/>
            <a:ext cx="2585653" cy="2585653"/>
          </a:xfrm>
          <a:custGeom>
            <a:avLst/>
            <a:gdLst/>
            <a:ahLst/>
            <a:cxnLst/>
            <a:rect l="l" t="t" r="r" b="b"/>
            <a:pathLst>
              <a:path w="2585653" h="2585653">
                <a:moveTo>
                  <a:pt x="0" y="0"/>
                </a:moveTo>
                <a:lnTo>
                  <a:pt x="2585654" y="0"/>
                </a:lnTo>
                <a:lnTo>
                  <a:pt x="2585654" y="2585653"/>
                </a:lnTo>
                <a:lnTo>
                  <a:pt x="0" y="2585653"/>
                </a:lnTo>
                <a:lnTo>
                  <a:pt x="0" y="0"/>
                </a:lnTo>
                <a:close/>
              </a:path>
            </a:pathLst>
          </a:custGeom>
          <a:blipFill>
            <a:blip r:embed="rId3"/>
            <a:stretch>
              <a:fillRect/>
            </a:stretch>
          </a:blipFill>
        </p:spPr>
        <p:txBody>
          <a:bodyPr/>
          <a:lstStyle/>
          <a:p>
            <a:endParaRPr lang="es-CL"/>
          </a:p>
        </p:txBody>
      </p:sp>
      <p:sp>
        <p:nvSpPr>
          <p:cNvPr id="7" name="Freeform 7"/>
          <p:cNvSpPr/>
          <p:nvPr/>
        </p:nvSpPr>
        <p:spPr>
          <a:xfrm rot="8100000">
            <a:off x="-6314817" y="-740775"/>
            <a:ext cx="14687034" cy="11108738"/>
          </a:xfrm>
          <a:custGeom>
            <a:avLst/>
            <a:gdLst/>
            <a:ahLst/>
            <a:cxnLst/>
            <a:rect l="l" t="t" r="r" b="b"/>
            <a:pathLst>
              <a:path w="14687034" h="11108738">
                <a:moveTo>
                  <a:pt x="0" y="0"/>
                </a:moveTo>
                <a:lnTo>
                  <a:pt x="14687034" y="0"/>
                </a:lnTo>
                <a:lnTo>
                  <a:pt x="14687034" y="11108738"/>
                </a:lnTo>
                <a:lnTo>
                  <a:pt x="0" y="111087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grpSp>
        <p:nvGrpSpPr>
          <p:cNvPr id="8" name="Group 8"/>
          <p:cNvGrpSpPr/>
          <p:nvPr/>
        </p:nvGrpSpPr>
        <p:grpSpPr>
          <a:xfrm>
            <a:off x="17293116" y="565634"/>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8177932" y="8597752"/>
            <a:ext cx="110068" cy="660548"/>
            <a:chOff x="0" y="0"/>
            <a:chExt cx="28989" cy="173972"/>
          </a:xfrm>
        </p:grpSpPr>
        <p:sp>
          <p:nvSpPr>
            <p:cNvPr id="12" name="Freeform 12"/>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13" name="TextBox 13"/>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30867" y="3194066"/>
            <a:ext cx="6258462" cy="2441620"/>
            <a:chOff x="0" y="0"/>
            <a:chExt cx="1648319" cy="643060"/>
          </a:xfrm>
        </p:grpSpPr>
        <p:sp>
          <p:nvSpPr>
            <p:cNvPr id="15" name="Freeform 15"/>
            <p:cNvSpPr/>
            <p:nvPr/>
          </p:nvSpPr>
          <p:spPr>
            <a:xfrm>
              <a:off x="0" y="0"/>
              <a:ext cx="1648319" cy="643060"/>
            </a:xfrm>
            <a:custGeom>
              <a:avLst/>
              <a:gdLst/>
              <a:ahLst/>
              <a:cxnLst/>
              <a:rect l="l" t="t" r="r" b="b"/>
              <a:pathLst>
                <a:path w="1648319" h="643060">
                  <a:moveTo>
                    <a:pt x="63089" y="0"/>
                  </a:moveTo>
                  <a:lnTo>
                    <a:pt x="1585230" y="0"/>
                  </a:lnTo>
                  <a:cubicBezTo>
                    <a:pt x="1620073" y="0"/>
                    <a:pt x="1648319" y="28246"/>
                    <a:pt x="1648319" y="63089"/>
                  </a:cubicBezTo>
                  <a:lnTo>
                    <a:pt x="1648319" y="579972"/>
                  </a:lnTo>
                  <a:cubicBezTo>
                    <a:pt x="1648319" y="596704"/>
                    <a:pt x="1641672" y="612751"/>
                    <a:pt x="1629841" y="624582"/>
                  </a:cubicBezTo>
                  <a:cubicBezTo>
                    <a:pt x="1618009" y="636414"/>
                    <a:pt x="1601963" y="643060"/>
                    <a:pt x="1585230" y="643060"/>
                  </a:cubicBezTo>
                  <a:lnTo>
                    <a:pt x="63089" y="643060"/>
                  </a:lnTo>
                  <a:cubicBezTo>
                    <a:pt x="46357" y="643060"/>
                    <a:pt x="30310" y="636414"/>
                    <a:pt x="18478" y="624582"/>
                  </a:cubicBezTo>
                  <a:cubicBezTo>
                    <a:pt x="6647" y="612751"/>
                    <a:pt x="0" y="596704"/>
                    <a:pt x="0" y="579972"/>
                  </a:cubicBezTo>
                  <a:lnTo>
                    <a:pt x="0" y="63089"/>
                  </a:lnTo>
                  <a:cubicBezTo>
                    <a:pt x="0" y="46357"/>
                    <a:pt x="6647" y="30310"/>
                    <a:pt x="18478" y="18478"/>
                  </a:cubicBezTo>
                  <a:cubicBezTo>
                    <a:pt x="30310" y="6647"/>
                    <a:pt x="46357" y="0"/>
                    <a:pt x="63089" y="0"/>
                  </a:cubicBezTo>
                  <a:close/>
                </a:path>
              </a:pathLst>
            </a:custGeom>
            <a:solidFill>
              <a:srgbClr val="FFFFFF"/>
            </a:solidFill>
          </p:spPr>
          <p:txBody>
            <a:bodyPr/>
            <a:lstStyle/>
            <a:p>
              <a:endParaRPr lang="es-CL"/>
            </a:p>
          </p:txBody>
        </p:sp>
        <p:sp>
          <p:nvSpPr>
            <p:cNvPr id="16" name="TextBox 16"/>
            <p:cNvSpPr txBox="1"/>
            <p:nvPr/>
          </p:nvSpPr>
          <p:spPr>
            <a:xfrm>
              <a:off x="0" y="-28575"/>
              <a:ext cx="1648319" cy="671635"/>
            </a:xfrm>
            <a:prstGeom prst="rect">
              <a:avLst/>
            </a:prstGeom>
          </p:spPr>
          <p:txBody>
            <a:bodyPr lIns="50800" tIns="50800" rIns="50800" bIns="50800" rtlCol="0" anchor="ctr"/>
            <a:lstStyle/>
            <a:p>
              <a:pPr algn="ctr">
                <a:lnSpc>
                  <a:spcPts val="2519"/>
                </a:lnSpc>
              </a:pPr>
              <a:endParaRPr/>
            </a:p>
          </p:txBody>
        </p:sp>
      </p:grpSp>
      <p:sp>
        <p:nvSpPr>
          <p:cNvPr id="17" name="Freeform 17"/>
          <p:cNvSpPr/>
          <p:nvPr/>
        </p:nvSpPr>
        <p:spPr>
          <a:xfrm>
            <a:off x="2027646" y="4084966"/>
            <a:ext cx="3025314" cy="775237"/>
          </a:xfrm>
          <a:custGeom>
            <a:avLst/>
            <a:gdLst/>
            <a:ahLst/>
            <a:cxnLst/>
            <a:rect l="l" t="t" r="r" b="b"/>
            <a:pathLst>
              <a:path w="3025314" h="775237">
                <a:moveTo>
                  <a:pt x="0" y="0"/>
                </a:moveTo>
                <a:lnTo>
                  <a:pt x="3025314" y="0"/>
                </a:lnTo>
                <a:lnTo>
                  <a:pt x="3025314" y="775237"/>
                </a:lnTo>
                <a:lnTo>
                  <a:pt x="0" y="775237"/>
                </a:lnTo>
                <a:lnTo>
                  <a:pt x="0" y="0"/>
                </a:lnTo>
                <a:close/>
              </a:path>
            </a:pathLst>
          </a:custGeom>
          <a:blipFill>
            <a:blip r:embed="rId6"/>
            <a:stretch>
              <a:fillRect/>
            </a:stretch>
          </a:blipFill>
        </p:spPr>
        <p:txBody>
          <a:bodyPr/>
          <a:lstStyle/>
          <a:p>
            <a:endParaRPr lang="es-CL"/>
          </a:p>
        </p:txBody>
      </p:sp>
      <p:sp>
        <p:nvSpPr>
          <p:cNvPr id="18" name="Freeform 18"/>
          <p:cNvSpPr/>
          <p:nvPr/>
        </p:nvSpPr>
        <p:spPr>
          <a:xfrm>
            <a:off x="5407454" y="3250461"/>
            <a:ext cx="2328830" cy="2289633"/>
          </a:xfrm>
          <a:custGeom>
            <a:avLst/>
            <a:gdLst/>
            <a:ahLst/>
            <a:cxnLst/>
            <a:rect l="l" t="t" r="r" b="b"/>
            <a:pathLst>
              <a:path w="2328830" h="2289633">
                <a:moveTo>
                  <a:pt x="0" y="0"/>
                </a:moveTo>
                <a:lnTo>
                  <a:pt x="2328830" y="0"/>
                </a:lnTo>
                <a:lnTo>
                  <a:pt x="2328830" y="2289633"/>
                </a:lnTo>
                <a:lnTo>
                  <a:pt x="0" y="2289633"/>
                </a:lnTo>
                <a:lnTo>
                  <a:pt x="0" y="0"/>
                </a:lnTo>
                <a:close/>
              </a:path>
            </a:pathLst>
          </a:custGeom>
          <a:blipFill>
            <a:blip r:embed="rId7"/>
            <a:stretch>
              <a:fillRect b="-1711"/>
            </a:stretch>
          </a:blipFill>
        </p:spPr>
        <p:txBody>
          <a:bodyPr/>
          <a:lstStyle/>
          <a:p>
            <a:endParaRPr lang="es-CL"/>
          </a:p>
        </p:txBody>
      </p:sp>
      <p:grpSp>
        <p:nvGrpSpPr>
          <p:cNvPr id="19" name="Group 19"/>
          <p:cNvGrpSpPr/>
          <p:nvPr/>
        </p:nvGrpSpPr>
        <p:grpSpPr>
          <a:xfrm>
            <a:off x="10939219" y="7275281"/>
            <a:ext cx="6353897" cy="2644942"/>
            <a:chOff x="0" y="0"/>
            <a:chExt cx="1673454" cy="696610"/>
          </a:xfrm>
        </p:grpSpPr>
        <p:sp>
          <p:nvSpPr>
            <p:cNvPr id="20" name="Freeform 20"/>
            <p:cNvSpPr/>
            <p:nvPr/>
          </p:nvSpPr>
          <p:spPr>
            <a:xfrm>
              <a:off x="0" y="0"/>
              <a:ext cx="1673454" cy="696610"/>
            </a:xfrm>
            <a:custGeom>
              <a:avLst/>
              <a:gdLst/>
              <a:ahLst/>
              <a:cxnLst/>
              <a:rect l="l" t="t" r="r" b="b"/>
              <a:pathLst>
                <a:path w="1673454" h="696610">
                  <a:moveTo>
                    <a:pt x="62141" y="0"/>
                  </a:moveTo>
                  <a:lnTo>
                    <a:pt x="1611313" y="0"/>
                  </a:lnTo>
                  <a:cubicBezTo>
                    <a:pt x="1627794" y="0"/>
                    <a:pt x="1643600" y="6547"/>
                    <a:pt x="1655254" y="18201"/>
                  </a:cubicBezTo>
                  <a:cubicBezTo>
                    <a:pt x="1666907" y="29854"/>
                    <a:pt x="1673454" y="45660"/>
                    <a:pt x="1673454" y="62141"/>
                  </a:cubicBezTo>
                  <a:lnTo>
                    <a:pt x="1673454" y="634469"/>
                  </a:lnTo>
                  <a:cubicBezTo>
                    <a:pt x="1673454" y="668789"/>
                    <a:pt x="1645633" y="696610"/>
                    <a:pt x="1611313" y="696610"/>
                  </a:cubicBezTo>
                  <a:lnTo>
                    <a:pt x="62141" y="696610"/>
                  </a:lnTo>
                  <a:cubicBezTo>
                    <a:pt x="27822" y="696610"/>
                    <a:pt x="0" y="668789"/>
                    <a:pt x="0" y="634469"/>
                  </a:cubicBezTo>
                  <a:lnTo>
                    <a:pt x="0" y="62141"/>
                  </a:lnTo>
                  <a:cubicBezTo>
                    <a:pt x="0" y="45660"/>
                    <a:pt x="6547" y="29854"/>
                    <a:pt x="18201" y="18201"/>
                  </a:cubicBezTo>
                  <a:cubicBezTo>
                    <a:pt x="29854" y="6547"/>
                    <a:pt x="45660" y="0"/>
                    <a:pt x="62141" y="0"/>
                  </a:cubicBezTo>
                  <a:close/>
                </a:path>
              </a:pathLst>
            </a:custGeom>
            <a:solidFill>
              <a:srgbClr val="FFFFFF"/>
            </a:solidFill>
          </p:spPr>
          <p:txBody>
            <a:bodyPr/>
            <a:lstStyle/>
            <a:p>
              <a:endParaRPr lang="es-CL"/>
            </a:p>
          </p:txBody>
        </p:sp>
        <p:sp>
          <p:nvSpPr>
            <p:cNvPr id="21" name="TextBox 21"/>
            <p:cNvSpPr txBox="1"/>
            <p:nvPr/>
          </p:nvSpPr>
          <p:spPr>
            <a:xfrm>
              <a:off x="0" y="-28575"/>
              <a:ext cx="1673454" cy="725185"/>
            </a:xfrm>
            <a:prstGeom prst="rect">
              <a:avLst/>
            </a:prstGeom>
          </p:spPr>
          <p:txBody>
            <a:bodyPr lIns="50800" tIns="50800" rIns="50800" bIns="50800" rtlCol="0" anchor="ctr"/>
            <a:lstStyle/>
            <a:p>
              <a:pPr algn="ctr">
                <a:lnSpc>
                  <a:spcPts val="2519"/>
                </a:lnSpc>
              </a:pPr>
              <a:endParaRPr/>
            </a:p>
          </p:txBody>
        </p:sp>
      </p:grpSp>
      <p:sp>
        <p:nvSpPr>
          <p:cNvPr id="22" name="Freeform 22"/>
          <p:cNvSpPr/>
          <p:nvPr/>
        </p:nvSpPr>
        <p:spPr>
          <a:xfrm>
            <a:off x="14671870" y="7497908"/>
            <a:ext cx="2364342" cy="2199689"/>
          </a:xfrm>
          <a:custGeom>
            <a:avLst/>
            <a:gdLst/>
            <a:ahLst/>
            <a:cxnLst/>
            <a:rect l="l" t="t" r="r" b="b"/>
            <a:pathLst>
              <a:path w="2364342" h="2199689">
                <a:moveTo>
                  <a:pt x="0" y="0"/>
                </a:moveTo>
                <a:lnTo>
                  <a:pt x="2364342" y="0"/>
                </a:lnTo>
                <a:lnTo>
                  <a:pt x="2364342" y="2199688"/>
                </a:lnTo>
                <a:lnTo>
                  <a:pt x="0" y="2199688"/>
                </a:lnTo>
                <a:lnTo>
                  <a:pt x="0" y="0"/>
                </a:lnTo>
                <a:close/>
              </a:path>
            </a:pathLst>
          </a:custGeom>
          <a:blipFill>
            <a:blip r:embed="rId8"/>
            <a:stretch>
              <a:fillRect t="-3742" b="-3742"/>
            </a:stretch>
          </a:blipFill>
        </p:spPr>
        <p:txBody>
          <a:bodyPr/>
          <a:lstStyle/>
          <a:p>
            <a:endParaRPr lang="es-CL"/>
          </a:p>
        </p:txBody>
      </p:sp>
      <p:sp>
        <p:nvSpPr>
          <p:cNvPr id="23" name="Freeform 23"/>
          <p:cNvSpPr/>
          <p:nvPr/>
        </p:nvSpPr>
        <p:spPr>
          <a:xfrm>
            <a:off x="11648713" y="7582460"/>
            <a:ext cx="2061549" cy="2030585"/>
          </a:xfrm>
          <a:custGeom>
            <a:avLst/>
            <a:gdLst/>
            <a:ahLst/>
            <a:cxnLst/>
            <a:rect l="l" t="t" r="r" b="b"/>
            <a:pathLst>
              <a:path w="2061549" h="2030585">
                <a:moveTo>
                  <a:pt x="0" y="0"/>
                </a:moveTo>
                <a:lnTo>
                  <a:pt x="2061549" y="0"/>
                </a:lnTo>
                <a:lnTo>
                  <a:pt x="2061549" y="2030584"/>
                </a:lnTo>
                <a:lnTo>
                  <a:pt x="0" y="2030584"/>
                </a:lnTo>
                <a:lnTo>
                  <a:pt x="0" y="0"/>
                </a:lnTo>
                <a:close/>
              </a:path>
            </a:pathLst>
          </a:custGeom>
          <a:blipFill>
            <a:blip r:embed="rId9"/>
            <a:stretch>
              <a:fillRect t="-762" b="-762"/>
            </a:stretch>
          </a:blipFill>
        </p:spPr>
        <p:txBody>
          <a:bodyPr/>
          <a:lstStyle/>
          <a:p>
            <a:endParaRPr lang="es-CL"/>
          </a:p>
        </p:txBody>
      </p:sp>
      <p:grpSp>
        <p:nvGrpSpPr>
          <p:cNvPr id="24" name="Group 24"/>
          <p:cNvGrpSpPr/>
          <p:nvPr/>
        </p:nvGrpSpPr>
        <p:grpSpPr>
          <a:xfrm>
            <a:off x="1730867" y="7275281"/>
            <a:ext cx="6258462" cy="2441620"/>
            <a:chOff x="0" y="0"/>
            <a:chExt cx="1648319" cy="643060"/>
          </a:xfrm>
        </p:grpSpPr>
        <p:sp>
          <p:nvSpPr>
            <p:cNvPr id="25" name="Freeform 25"/>
            <p:cNvSpPr/>
            <p:nvPr/>
          </p:nvSpPr>
          <p:spPr>
            <a:xfrm>
              <a:off x="0" y="0"/>
              <a:ext cx="1648319" cy="643060"/>
            </a:xfrm>
            <a:custGeom>
              <a:avLst/>
              <a:gdLst/>
              <a:ahLst/>
              <a:cxnLst/>
              <a:rect l="l" t="t" r="r" b="b"/>
              <a:pathLst>
                <a:path w="1648319" h="643060">
                  <a:moveTo>
                    <a:pt x="63089" y="0"/>
                  </a:moveTo>
                  <a:lnTo>
                    <a:pt x="1585230" y="0"/>
                  </a:lnTo>
                  <a:cubicBezTo>
                    <a:pt x="1620073" y="0"/>
                    <a:pt x="1648319" y="28246"/>
                    <a:pt x="1648319" y="63089"/>
                  </a:cubicBezTo>
                  <a:lnTo>
                    <a:pt x="1648319" y="579972"/>
                  </a:lnTo>
                  <a:cubicBezTo>
                    <a:pt x="1648319" y="596704"/>
                    <a:pt x="1641672" y="612751"/>
                    <a:pt x="1629841" y="624582"/>
                  </a:cubicBezTo>
                  <a:cubicBezTo>
                    <a:pt x="1618009" y="636414"/>
                    <a:pt x="1601963" y="643060"/>
                    <a:pt x="1585230" y="643060"/>
                  </a:cubicBezTo>
                  <a:lnTo>
                    <a:pt x="63089" y="643060"/>
                  </a:lnTo>
                  <a:cubicBezTo>
                    <a:pt x="46357" y="643060"/>
                    <a:pt x="30310" y="636414"/>
                    <a:pt x="18478" y="624582"/>
                  </a:cubicBezTo>
                  <a:cubicBezTo>
                    <a:pt x="6647" y="612751"/>
                    <a:pt x="0" y="596704"/>
                    <a:pt x="0" y="579972"/>
                  </a:cubicBezTo>
                  <a:lnTo>
                    <a:pt x="0" y="63089"/>
                  </a:lnTo>
                  <a:cubicBezTo>
                    <a:pt x="0" y="46357"/>
                    <a:pt x="6647" y="30310"/>
                    <a:pt x="18478" y="18478"/>
                  </a:cubicBezTo>
                  <a:cubicBezTo>
                    <a:pt x="30310" y="6647"/>
                    <a:pt x="46357" y="0"/>
                    <a:pt x="63089" y="0"/>
                  </a:cubicBezTo>
                  <a:close/>
                </a:path>
              </a:pathLst>
            </a:custGeom>
            <a:solidFill>
              <a:srgbClr val="FFFFFF"/>
            </a:solidFill>
          </p:spPr>
          <p:txBody>
            <a:bodyPr/>
            <a:lstStyle/>
            <a:p>
              <a:endParaRPr lang="es-CL"/>
            </a:p>
          </p:txBody>
        </p:sp>
        <p:sp>
          <p:nvSpPr>
            <p:cNvPr id="26" name="TextBox 26"/>
            <p:cNvSpPr txBox="1"/>
            <p:nvPr/>
          </p:nvSpPr>
          <p:spPr>
            <a:xfrm>
              <a:off x="0" y="-28575"/>
              <a:ext cx="1648319" cy="671635"/>
            </a:xfrm>
            <a:prstGeom prst="rect">
              <a:avLst/>
            </a:prstGeom>
          </p:spPr>
          <p:txBody>
            <a:bodyPr lIns="50800" tIns="50800" rIns="50800" bIns="50800" rtlCol="0" anchor="ctr"/>
            <a:lstStyle/>
            <a:p>
              <a:pPr algn="ctr">
                <a:lnSpc>
                  <a:spcPts val="2519"/>
                </a:lnSpc>
              </a:pPr>
              <a:endParaRPr/>
            </a:p>
          </p:txBody>
        </p:sp>
      </p:grpSp>
      <p:sp>
        <p:nvSpPr>
          <p:cNvPr id="27" name="Freeform 27"/>
          <p:cNvSpPr/>
          <p:nvPr/>
        </p:nvSpPr>
        <p:spPr>
          <a:xfrm>
            <a:off x="5407454" y="7425639"/>
            <a:ext cx="2328830" cy="2157595"/>
          </a:xfrm>
          <a:custGeom>
            <a:avLst/>
            <a:gdLst/>
            <a:ahLst/>
            <a:cxnLst/>
            <a:rect l="l" t="t" r="r" b="b"/>
            <a:pathLst>
              <a:path w="2328830" h="2157595">
                <a:moveTo>
                  <a:pt x="0" y="0"/>
                </a:moveTo>
                <a:lnTo>
                  <a:pt x="2328830" y="0"/>
                </a:lnTo>
                <a:lnTo>
                  <a:pt x="2328830" y="2157595"/>
                </a:lnTo>
                <a:lnTo>
                  <a:pt x="0" y="2157595"/>
                </a:lnTo>
                <a:lnTo>
                  <a:pt x="0" y="0"/>
                </a:lnTo>
                <a:close/>
              </a:path>
            </a:pathLst>
          </a:custGeom>
          <a:blipFill>
            <a:blip r:embed="rId10"/>
            <a:stretch>
              <a:fillRect t="-3445" b="-4491"/>
            </a:stretch>
          </a:blipFill>
        </p:spPr>
        <p:txBody>
          <a:bodyPr/>
          <a:lstStyle/>
          <a:p>
            <a:endParaRPr lang="es-CL"/>
          </a:p>
        </p:txBody>
      </p:sp>
      <p:sp>
        <p:nvSpPr>
          <p:cNvPr id="28" name="TextBox 28"/>
          <p:cNvSpPr txBox="1"/>
          <p:nvPr/>
        </p:nvSpPr>
        <p:spPr>
          <a:xfrm>
            <a:off x="5407454" y="447040"/>
            <a:ext cx="10283848" cy="1172845"/>
          </a:xfrm>
          <a:prstGeom prst="rect">
            <a:avLst/>
          </a:prstGeom>
        </p:spPr>
        <p:txBody>
          <a:bodyPr lIns="0" tIns="0" rIns="0" bIns="0" rtlCol="0" anchor="t">
            <a:spAutoFit/>
          </a:bodyPr>
          <a:lstStyle/>
          <a:p>
            <a:pPr algn="ctr">
              <a:lnSpc>
                <a:spcPts val="4640"/>
              </a:lnSpc>
            </a:pPr>
            <a:r>
              <a:rPr lang="en-US" sz="4000" b="1" spc="344">
                <a:solidFill>
                  <a:srgbClr val="000000"/>
                </a:solidFill>
                <a:latin typeface="Roboto Condensed Bold"/>
                <a:ea typeface="Roboto Condensed Bold"/>
                <a:cs typeface="Roboto Condensed Bold"/>
                <a:sym typeface="Roboto Condensed Bold"/>
              </a:rPr>
              <a:t>ETAPAS PRINCIPALES DE IMPLEMENTACIÓN</a:t>
            </a:r>
          </a:p>
        </p:txBody>
      </p:sp>
      <p:sp>
        <p:nvSpPr>
          <p:cNvPr id="29" name="TextBox 29"/>
          <p:cNvSpPr txBox="1"/>
          <p:nvPr/>
        </p:nvSpPr>
        <p:spPr>
          <a:xfrm>
            <a:off x="10830833" y="2389013"/>
            <a:ext cx="5458845" cy="414528"/>
          </a:xfrm>
          <a:prstGeom prst="rect">
            <a:avLst/>
          </a:prstGeom>
        </p:spPr>
        <p:txBody>
          <a:bodyPr lIns="0" tIns="0" rIns="0" bIns="0" rtlCol="0" anchor="t">
            <a:spAutoFit/>
          </a:bodyPr>
          <a:lstStyle/>
          <a:p>
            <a:pPr algn="l">
              <a:lnSpc>
                <a:spcPts val="2976"/>
              </a:lnSpc>
            </a:pPr>
            <a:r>
              <a:rPr lang="en-US" sz="3200" b="1">
                <a:solidFill>
                  <a:srgbClr val="000000"/>
                </a:solidFill>
                <a:latin typeface="Roboto Condensed Bold"/>
                <a:ea typeface="Roboto Condensed Bold"/>
                <a:cs typeface="Roboto Condensed Bold"/>
                <a:sym typeface="Roboto Condensed Bold"/>
              </a:rPr>
              <a:t>EVIDENCIAS ETAPAS GITHUB</a:t>
            </a:r>
          </a:p>
        </p:txBody>
      </p:sp>
      <p:sp>
        <p:nvSpPr>
          <p:cNvPr id="30" name="TextBox 30"/>
          <p:cNvSpPr txBox="1"/>
          <p:nvPr/>
        </p:nvSpPr>
        <p:spPr>
          <a:xfrm>
            <a:off x="2130675" y="2389013"/>
            <a:ext cx="5458845" cy="414528"/>
          </a:xfrm>
          <a:prstGeom prst="rect">
            <a:avLst/>
          </a:prstGeom>
        </p:spPr>
        <p:txBody>
          <a:bodyPr lIns="0" tIns="0" rIns="0" bIns="0" rtlCol="0" anchor="t">
            <a:spAutoFit/>
          </a:bodyPr>
          <a:lstStyle/>
          <a:p>
            <a:pPr algn="l">
              <a:lnSpc>
                <a:spcPts val="2976"/>
              </a:lnSpc>
            </a:pPr>
            <a:r>
              <a:rPr lang="en-US" sz="3200" b="1">
                <a:solidFill>
                  <a:srgbClr val="000000"/>
                </a:solidFill>
                <a:latin typeface="Roboto Condensed Bold"/>
                <a:ea typeface="Roboto Condensed Bold"/>
                <a:cs typeface="Roboto Condensed Bold"/>
                <a:sym typeface="Roboto Condensed Bold"/>
              </a:rPr>
              <a:t>TABLERO TRELLO</a:t>
            </a:r>
          </a:p>
        </p:txBody>
      </p:sp>
      <p:sp>
        <p:nvSpPr>
          <p:cNvPr id="31" name="TextBox 31"/>
          <p:cNvSpPr txBox="1"/>
          <p:nvPr/>
        </p:nvSpPr>
        <p:spPr>
          <a:xfrm>
            <a:off x="1730867" y="6563436"/>
            <a:ext cx="5458845" cy="414528"/>
          </a:xfrm>
          <a:prstGeom prst="rect">
            <a:avLst/>
          </a:prstGeom>
        </p:spPr>
        <p:txBody>
          <a:bodyPr lIns="0" tIns="0" rIns="0" bIns="0" rtlCol="0" anchor="t">
            <a:spAutoFit/>
          </a:bodyPr>
          <a:lstStyle/>
          <a:p>
            <a:pPr algn="l">
              <a:lnSpc>
                <a:spcPts val="2976"/>
              </a:lnSpc>
            </a:pPr>
            <a:r>
              <a:rPr lang="en-US" sz="3200" b="1">
                <a:solidFill>
                  <a:srgbClr val="000000"/>
                </a:solidFill>
                <a:latin typeface="Roboto Condensed Bold"/>
                <a:ea typeface="Roboto Condensed Bold"/>
                <a:cs typeface="Roboto Condensed Bold"/>
                <a:sym typeface="Roboto Condensed Bold"/>
              </a:rPr>
              <a:t>MATRIZ RACI</a:t>
            </a:r>
          </a:p>
        </p:txBody>
      </p:sp>
      <p:sp>
        <p:nvSpPr>
          <p:cNvPr id="32" name="TextBox 32"/>
          <p:cNvSpPr txBox="1"/>
          <p:nvPr/>
        </p:nvSpPr>
        <p:spPr>
          <a:xfrm>
            <a:off x="10939219" y="6563436"/>
            <a:ext cx="5458845" cy="414528"/>
          </a:xfrm>
          <a:prstGeom prst="rect">
            <a:avLst/>
          </a:prstGeom>
        </p:spPr>
        <p:txBody>
          <a:bodyPr lIns="0" tIns="0" rIns="0" bIns="0" rtlCol="0" anchor="t">
            <a:spAutoFit/>
          </a:bodyPr>
          <a:lstStyle/>
          <a:p>
            <a:pPr algn="l">
              <a:lnSpc>
                <a:spcPts val="2976"/>
              </a:lnSpc>
            </a:pPr>
            <a:r>
              <a:rPr lang="en-US" sz="3200" b="1">
                <a:solidFill>
                  <a:srgbClr val="000000"/>
                </a:solidFill>
                <a:latin typeface="Roboto Condensed Bold"/>
                <a:ea typeface="Roboto Condensed Bold"/>
                <a:cs typeface="Roboto Condensed Bold"/>
                <a:sym typeface="Roboto Condensed Bold"/>
              </a:rPr>
              <a:t>ROADMAP</a:t>
            </a:r>
          </a:p>
        </p:txBody>
      </p:sp>
      <p:sp>
        <p:nvSpPr>
          <p:cNvPr id="33" name="Freeform 33"/>
          <p:cNvSpPr/>
          <p:nvPr/>
        </p:nvSpPr>
        <p:spPr>
          <a:xfrm>
            <a:off x="2509528" y="7582460"/>
            <a:ext cx="2061549" cy="2030585"/>
          </a:xfrm>
          <a:custGeom>
            <a:avLst/>
            <a:gdLst/>
            <a:ahLst/>
            <a:cxnLst/>
            <a:rect l="l" t="t" r="r" b="b"/>
            <a:pathLst>
              <a:path w="2061549" h="2030585">
                <a:moveTo>
                  <a:pt x="0" y="0"/>
                </a:moveTo>
                <a:lnTo>
                  <a:pt x="2061549" y="0"/>
                </a:lnTo>
                <a:lnTo>
                  <a:pt x="2061549" y="2030584"/>
                </a:lnTo>
                <a:lnTo>
                  <a:pt x="0" y="2030584"/>
                </a:lnTo>
                <a:lnTo>
                  <a:pt x="0" y="0"/>
                </a:lnTo>
                <a:close/>
              </a:path>
            </a:pathLst>
          </a:custGeom>
          <a:blipFill>
            <a:blip r:embed="rId9"/>
            <a:stretch>
              <a:fillRect t="-762" b="-762"/>
            </a:stretch>
          </a:blipFill>
        </p:spPr>
        <p:txBody>
          <a:bodyPr/>
          <a:lstStyle/>
          <a:p>
            <a:endParaRPr lang="es-CL"/>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460044"/>
            <a:ext cx="20324879" cy="5197681"/>
            <a:chOff x="0" y="0"/>
            <a:chExt cx="4274726" cy="1093176"/>
          </a:xfrm>
        </p:grpSpPr>
        <p:sp>
          <p:nvSpPr>
            <p:cNvPr id="3" name="Freeform 3"/>
            <p:cNvSpPr/>
            <p:nvPr/>
          </p:nvSpPr>
          <p:spPr>
            <a:xfrm>
              <a:off x="0" y="0"/>
              <a:ext cx="4274726" cy="1093176"/>
            </a:xfrm>
            <a:custGeom>
              <a:avLst/>
              <a:gdLst/>
              <a:ahLst/>
              <a:cxnLst/>
              <a:rect l="l" t="t" r="r" b="b"/>
              <a:pathLst>
                <a:path w="4274726" h="1093176">
                  <a:moveTo>
                    <a:pt x="2137363" y="0"/>
                  </a:moveTo>
                  <a:cubicBezTo>
                    <a:pt x="956930" y="0"/>
                    <a:pt x="0" y="244716"/>
                    <a:pt x="0" y="546588"/>
                  </a:cubicBezTo>
                  <a:cubicBezTo>
                    <a:pt x="0" y="848460"/>
                    <a:pt x="956930" y="1093176"/>
                    <a:pt x="2137363" y="1093176"/>
                  </a:cubicBezTo>
                  <a:cubicBezTo>
                    <a:pt x="3317796" y="1093176"/>
                    <a:pt x="4274726" y="848460"/>
                    <a:pt x="4274726" y="546588"/>
                  </a:cubicBezTo>
                  <a:cubicBezTo>
                    <a:pt x="4274726" y="244716"/>
                    <a:pt x="3317796" y="0"/>
                    <a:pt x="2137363"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4" name="TextBox 4"/>
            <p:cNvSpPr txBox="1"/>
            <p:nvPr/>
          </p:nvSpPr>
          <p:spPr>
            <a:xfrm>
              <a:off x="400756" y="64385"/>
              <a:ext cx="3473215" cy="92630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1967184" y="2780042"/>
            <a:ext cx="5727501" cy="5727501"/>
          </a:xfrm>
          <a:custGeom>
            <a:avLst/>
            <a:gdLst/>
            <a:ahLst/>
            <a:cxnLst/>
            <a:rect l="l" t="t" r="r" b="b"/>
            <a:pathLst>
              <a:path w="5727501" h="5727501">
                <a:moveTo>
                  <a:pt x="0" y="0"/>
                </a:moveTo>
                <a:lnTo>
                  <a:pt x="5727501" y="0"/>
                </a:lnTo>
                <a:lnTo>
                  <a:pt x="5727501" y="5727502"/>
                </a:lnTo>
                <a:lnTo>
                  <a:pt x="0" y="5727502"/>
                </a:lnTo>
                <a:lnTo>
                  <a:pt x="0" y="0"/>
                </a:lnTo>
                <a:close/>
              </a:path>
            </a:pathLst>
          </a:custGeom>
          <a:blipFill>
            <a:blip r:embed="rId2"/>
            <a:stretch>
              <a:fillRect/>
            </a:stretch>
          </a:blipFill>
        </p:spPr>
        <p:txBody>
          <a:bodyPr/>
          <a:lstStyle/>
          <a:p>
            <a:endParaRPr lang="es-CL"/>
          </a:p>
        </p:txBody>
      </p:sp>
      <p:sp>
        <p:nvSpPr>
          <p:cNvPr id="6" name="Freeform 6"/>
          <p:cNvSpPr/>
          <p:nvPr/>
        </p:nvSpPr>
        <p:spPr>
          <a:xfrm>
            <a:off x="486718" y="2302581"/>
            <a:ext cx="10376079" cy="2005785"/>
          </a:xfrm>
          <a:custGeom>
            <a:avLst/>
            <a:gdLst/>
            <a:ahLst/>
            <a:cxnLst/>
            <a:rect l="l" t="t" r="r" b="b"/>
            <a:pathLst>
              <a:path w="10376079" h="2005785">
                <a:moveTo>
                  <a:pt x="0" y="0"/>
                </a:moveTo>
                <a:lnTo>
                  <a:pt x="10376079" y="0"/>
                </a:lnTo>
                <a:lnTo>
                  <a:pt x="10376079" y="2005785"/>
                </a:lnTo>
                <a:lnTo>
                  <a:pt x="0" y="2005785"/>
                </a:lnTo>
                <a:lnTo>
                  <a:pt x="0" y="0"/>
                </a:lnTo>
                <a:close/>
              </a:path>
            </a:pathLst>
          </a:custGeom>
          <a:blipFill>
            <a:blip r:embed="rId3"/>
            <a:stretch>
              <a:fillRect/>
            </a:stretch>
          </a:blipFill>
        </p:spPr>
        <p:txBody>
          <a:bodyPr/>
          <a:lstStyle/>
          <a:p>
            <a:endParaRPr lang="es-CL"/>
          </a:p>
        </p:txBody>
      </p:sp>
      <p:sp>
        <p:nvSpPr>
          <p:cNvPr id="7" name="Freeform 7"/>
          <p:cNvSpPr/>
          <p:nvPr/>
        </p:nvSpPr>
        <p:spPr>
          <a:xfrm>
            <a:off x="478820" y="4434568"/>
            <a:ext cx="10383977" cy="3057504"/>
          </a:xfrm>
          <a:custGeom>
            <a:avLst/>
            <a:gdLst/>
            <a:ahLst/>
            <a:cxnLst/>
            <a:rect l="l" t="t" r="r" b="b"/>
            <a:pathLst>
              <a:path w="10383977" h="3057504">
                <a:moveTo>
                  <a:pt x="0" y="0"/>
                </a:moveTo>
                <a:lnTo>
                  <a:pt x="10383977" y="0"/>
                </a:lnTo>
                <a:lnTo>
                  <a:pt x="10383977" y="3057504"/>
                </a:lnTo>
                <a:lnTo>
                  <a:pt x="0" y="3057504"/>
                </a:lnTo>
                <a:lnTo>
                  <a:pt x="0" y="0"/>
                </a:lnTo>
                <a:close/>
              </a:path>
            </a:pathLst>
          </a:custGeom>
          <a:blipFill>
            <a:blip r:embed="rId4"/>
            <a:stretch>
              <a:fillRect/>
            </a:stretch>
          </a:blipFill>
        </p:spPr>
        <p:txBody>
          <a:bodyPr/>
          <a:lstStyle/>
          <a:p>
            <a:endParaRPr lang="es-CL"/>
          </a:p>
        </p:txBody>
      </p:sp>
      <p:sp>
        <p:nvSpPr>
          <p:cNvPr id="8" name="TextBox 8"/>
          <p:cNvSpPr txBox="1"/>
          <p:nvPr/>
        </p:nvSpPr>
        <p:spPr>
          <a:xfrm>
            <a:off x="772278" y="965271"/>
            <a:ext cx="16230600" cy="591820"/>
          </a:xfrm>
          <a:prstGeom prst="rect">
            <a:avLst/>
          </a:prstGeom>
        </p:spPr>
        <p:txBody>
          <a:bodyPr lIns="0" tIns="0" rIns="0" bIns="0" rtlCol="0" anchor="t">
            <a:spAutoFit/>
          </a:bodyPr>
          <a:lstStyle/>
          <a:p>
            <a:pPr algn="ctr">
              <a:lnSpc>
                <a:spcPts val="4640"/>
              </a:lnSpc>
            </a:pPr>
            <a:r>
              <a:rPr lang="en-US" sz="4000" b="1" spc="344">
                <a:solidFill>
                  <a:srgbClr val="000000"/>
                </a:solidFill>
                <a:latin typeface="Roboto Condensed Bold"/>
                <a:ea typeface="Roboto Condensed Bold"/>
                <a:cs typeface="Roboto Condensed Bold"/>
                <a:sym typeface="Roboto Condensed Bold"/>
              </a:rPr>
              <a:t>COSTOS DE IMPLEMENTACIÓN</a:t>
            </a:r>
          </a:p>
        </p:txBody>
      </p:sp>
      <p:sp>
        <p:nvSpPr>
          <p:cNvPr id="9" name="TextBox 9"/>
          <p:cNvSpPr txBox="1"/>
          <p:nvPr/>
        </p:nvSpPr>
        <p:spPr>
          <a:xfrm>
            <a:off x="12943630" y="2397772"/>
            <a:ext cx="3593604" cy="382270"/>
          </a:xfrm>
          <a:prstGeom prst="rect">
            <a:avLst/>
          </a:prstGeom>
        </p:spPr>
        <p:txBody>
          <a:bodyPr lIns="0" tIns="0" rIns="0" bIns="0" rtlCol="0" anchor="t">
            <a:spAutoFit/>
          </a:bodyPr>
          <a:lstStyle/>
          <a:p>
            <a:pPr algn="ctr">
              <a:lnSpc>
                <a:spcPts val="3079"/>
              </a:lnSpc>
              <a:spcBef>
                <a:spcPct val="0"/>
              </a:spcBef>
            </a:pPr>
            <a:r>
              <a:rPr lang="en-US" sz="2199" b="1">
                <a:solidFill>
                  <a:srgbClr val="000000"/>
                </a:solidFill>
                <a:latin typeface="TT Chocolates Bold"/>
                <a:ea typeface="TT Chocolates Bold"/>
                <a:cs typeface="TT Chocolates Bold"/>
                <a:sym typeface="TT Chocolates Bold"/>
              </a:rPr>
              <a:t>Código QR de EDT Y COSTOS</a:t>
            </a:r>
          </a:p>
        </p:txBody>
      </p:sp>
      <p:sp>
        <p:nvSpPr>
          <p:cNvPr id="10" name="TextBox 10"/>
          <p:cNvSpPr txBox="1"/>
          <p:nvPr/>
        </p:nvSpPr>
        <p:spPr>
          <a:xfrm>
            <a:off x="908031" y="8115114"/>
            <a:ext cx="8978950" cy="737235"/>
          </a:xfrm>
          <a:prstGeom prst="rect">
            <a:avLst/>
          </a:prstGeom>
        </p:spPr>
        <p:txBody>
          <a:bodyPr lIns="0" tIns="0" rIns="0" bIns="0" rtlCol="0" anchor="t">
            <a:spAutoFit/>
          </a:bodyPr>
          <a:lstStyle/>
          <a:p>
            <a:pPr algn="ctr">
              <a:lnSpc>
                <a:spcPts val="2939"/>
              </a:lnSpc>
            </a:pPr>
            <a:r>
              <a:rPr lang="en-US" sz="2099" b="1">
                <a:solidFill>
                  <a:srgbClr val="000000"/>
                </a:solidFill>
                <a:latin typeface="Roboto Condensed Bold"/>
                <a:ea typeface="Roboto Condensed Bold"/>
                <a:cs typeface="Roboto Condensed Bold"/>
                <a:sym typeface="Roboto Condensed Bold"/>
              </a:rPr>
              <a:t>SI SE INCLUYEN COSTOS OPERACIONALES TALES COMO</a:t>
            </a:r>
          </a:p>
          <a:p>
            <a:pPr algn="ctr">
              <a:lnSpc>
                <a:spcPts val="2939"/>
              </a:lnSpc>
              <a:spcBef>
                <a:spcPct val="0"/>
              </a:spcBef>
            </a:pPr>
            <a:r>
              <a:rPr lang="en-US" sz="2099" b="1">
                <a:solidFill>
                  <a:srgbClr val="000000"/>
                </a:solidFill>
                <a:latin typeface="Roboto Condensed Bold"/>
                <a:ea typeface="Roboto Condensed Bold"/>
                <a:cs typeface="Roboto Condensed Bold"/>
                <a:sym typeface="Roboto Condensed Bold"/>
              </a:rPr>
              <a:t>LICENCIAS DE SOFTWARE, GASTOS EN LUZ, INTERNET, EL TOTAL ES: $ 5.384.664.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4036" y="8792731"/>
            <a:ext cx="20324879" cy="5197681"/>
            <a:chOff x="0" y="0"/>
            <a:chExt cx="4274726" cy="1093176"/>
          </a:xfrm>
        </p:grpSpPr>
        <p:sp>
          <p:nvSpPr>
            <p:cNvPr id="3" name="Freeform 3"/>
            <p:cNvSpPr/>
            <p:nvPr/>
          </p:nvSpPr>
          <p:spPr>
            <a:xfrm>
              <a:off x="0" y="0"/>
              <a:ext cx="4274726" cy="1093176"/>
            </a:xfrm>
            <a:custGeom>
              <a:avLst/>
              <a:gdLst/>
              <a:ahLst/>
              <a:cxnLst/>
              <a:rect l="l" t="t" r="r" b="b"/>
              <a:pathLst>
                <a:path w="4274726" h="1093176">
                  <a:moveTo>
                    <a:pt x="2137363" y="0"/>
                  </a:moveTo>
                  <a:cubicBezTo>
                    <a:pt x="956930" y="0"/>
                    <a:pt x="0" y="244716"/>
                    <a:pt x="0" y="546588"/>
                  </a:cubicBezTo>
                  <a:cubicBezTo>
                    <a:pt x="0" y="848460"/>
                    <a:pt x="956930" y="1093176"/>
                    <a:pt x="2137363" y="1093176"/>
                  </a:cubicBezTo>
                  <a:cubicBezTo>
                    <a:pt x="3317796" y="1093176"/>
                    <a:pt x="4274726" y="848460"/>
                    <a:pt x="4274726" y="546588"/>
                  </a:cubicBezTo>
                  <a:cubicBezTo>
                    <a:pt x="4274726" y="244716"/>
                    <a:pt x="3317796" y="0"/>
                    <a:pt x="2137363"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4" name="TextBox 4"/>
            <p:cNvSpPr txBox="1"/>
            <p:nvPr/>
          </p:nvSpPr>
          <p:spPr>
            <a:xfrm>
              <a:off x="400756" y="64385"/>
              <a:ext cx="3473215" cy="926305"/>
            </a:xfrm>
            <a:prstGeom prst="rect">
              <a:avLst/>
            </a:prstGeom>
          </p:spPr>
          <p:txBody>
            <a:bodyPr lIns="50800" tIns="50800" rIns="50800" bIns="50800" rtlCol="0" anchor="ctr"/>
            <a:lstStyle/>
            <a:p>
              <a:pPr algn="ctr">
                <a:lnSpc>
                  <a:spcPts val="2659"/>
                </a:lnSpc>
              </a:pPr>
              <a:endParaRPr/>
            </a:p>
          </p:txBody>
        </p:sp>
      </p:gr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2334389" y="2057106"/>
            <a:ext cx="13619222" cy="7660812"/>
          </a:xfrm>
          <a:prstGeom prst="rect">
            <a:avLst/>
          </a:prstGeom>
        </p:spPr>
      </p:pic>
      <p:sp>
        <p:nvSpPr>
          <p:cNvPr id="6" name="TextBox 6"/>
          <p:cNvSpPr txBox="1"/>
          <p:nvPr/>
        </p:nvSpPr>
        <p:spPr>
          <a:xfrm>
            <a:off x="1028700" y="879186"/>
            <a:ext cx="16230600" cy="591820"/>
          </a:xfrm>
          <a:prstGeom prst="rect">
            <a:avLst/>
          </a:prstGeom>
        </p:spPr>
        <p:txBody>
          <a:bodyPr lIns="0" tIns="0" rIns="0" bIns="0" rtlCol="0" anchor="t">
            <a:spAutoFit/>
          </a:bodyPr>
          <a:lstStyle/>
          <a:p>
            <a:pPr algn="ctr">
              <a:lnSpc>
                <a:spcPts val="4640"/>
              </a:lnSpc>
            </a:pPr>
            <a:r>
              <a:rPr lang="en-US" sz="4000" b="1" spc="344">
                <a:solidFill>
                  <a:srgbClr val="000000"/>
                </a:solidFill>
                <a:latin typeface="Roboto Condensed Bold"/>
                <a:ea typeface="Roboto Condensed Bold"/>
                <a:cs typeface="Roboto Condensed Bold"/>
                <a:sym typeface="Roboto Condensed Bold"/>
              </a:rPr>
              <a:t>RESULTADO DE LA SOLUCIÓN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100000">
            <a:off x="-5312459" y="-1570060"/>
            <a:ext cx="14817002" cy="11207042"/>
          </a:xfrm>
          <a:custGeom>
            <a:avLst/>
            <a:gdLst/>
            <a:ahLst/>
            <a:cxnLst/>
            <a:rect l="l" t="t" r="r" b="b"/>
            <a:pathLst>
              <a:path w="14817002" h="11207042">
                <a:moveTo>
                  <a:pt x="0" y="0"/>
                </a:moveTo>
                <a:lnTo>
                  <a:pt x="14817002" y="0"/>
                </a:lnTo>
                <a:lnTo>
                  <a:pt x="14817002" y="11207041"/>
                </a:lnTo>
                <a:lnTo>
                  <a:pt x="0" y="112070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3" name="Freeform 3"/>
          <p:cNvSpPr/>
          <p:nvPr/>
        </p:nvSpPr>
        <p:spPr>
          <a:xfrm>
            <a:off x="432985" y="2785289"/>
            <a:ext cx="8497890" cy="5119979"/>
          </a:xfrm>
          <a:custGeom>
            <a:avLst/>
            <a:gdLst/>
            <a:ahLst/>
            <a:cxnLst/>
            <a:rect l="l" t="t" r="r" b="b"/>
            <a:pathLst>
              <a:path w="8497890" h="5119979">
                <a:moveTo>
                  <a:pt x="0" y="0"/>
                </a:moveTo>
                <a:lnTo>
                  <a:pt x="8497890" y="0"/>
                </a:lnTo>
                <a:lnTo>
                  <a:pt x="8497890" y="5119979"/>
                </a:lnTo>
                <a:lnTo>
                  <a:pt x="0" y="5119979"/>
                </a:lnTo>
                <a:lnTo>
                  <a:pt x="0" y="0"/>
                </a:lnTo>
                <a:close/>
              </a:path>
            </a:pathLst>
          </a:custGeom>
          <a:blipFill>
            <a:blip r:embed="rId4"/>
            <a:stretch>
              <a:fillRect/>
            </a:stretch>
          </a:blipFill>
        </p:spPr>
        <p:txBody>
          <a:bodyPr/>
          <a:lstStyle/>
          <a:p>
            <a:endParaRPr lang="es-CL"/>
          </a:p>
        </p:txBody>
      </p:sp>
      <p:sp>
        <p:nvSpPr>
          <p:cNvPr id="4" name="Freeform 4"/>
          <p:cNvSpPr/>
          <p:nvPr/>
        </p:nvSpPr>
        <p:spPr>
          <a:xfrm>
            <a:off x="9387620" y="2785289"/>
            <a:ext cx="8551112" cy="5119979"/>
          </a:xfrm>
          <a:custGeom>
            <a:avLst/>
            <a:gdLst/>
            <a:ahLst/>
            <a:cxnLst/>
            <a:rect l="l" t="t" r="r" b="b"/>
            <a:pathLst>
              <a:path w="8551112" h="5119979">
                <a:moveTo>
                  <a:pt x="0" y="0"/>
                </a:moveTo>
                <a:lnTo>
                  <a:pt x="8551112" y="0"/>
                </a:lnTo>
                <a:lnTo>
                  <a:pt x="8551112" y="5119979"/>
                </a:lnTo>
                <a:lnTo>
                  <a:pt x="0" y="5119979"/>
                </a:lnTo>
                <a:lnTo>
                  <a:pt x="0" y="0"/>
                </a:lnTo>
                <a:close/>
              </a:path>
            </a:pathLst>
          </a:custGeom>
          <a:blipFill>
            <a:blip r:embed="rId5"/>
            <a:stretch>
              <a:fillRect/>
            </a:stretch>
          </a:blipFill>
        </p:spPr>
        <p:txBody>
          <a:bodyPr/>
          <a:lstStyle/>
          <a:p>
            <a:endParaRPr lang="es-CL"/>
          </a:p>
        </p:txBody>
      </p:sp>
      <p:grpSp>
        <p:nvGrpSpPr>
          <p:cNvPr id="5" name="Group 5"/>
          <p:cNvGrpSpPr/>
          <p:nvPr/>
        </p:nvGrpSpPr>
        <p:grpSpPr>
          <a:xfrm>
            <a:off x="821208" y="8371305"/>
            <a:ext cx="7721444" cy="591330"/>
            <a:chOff x="0" y="0"/>
            <a:chExt cx="2033631" cy="155741"/>
          </a:xfrm>
        </p:grpSpPr>
        <p:sp>
          <p:nvSpPr>
            <p:cNvPr id="6" name="Freeform 6"/>
            <p:cNvSpPr/>
            <p:nvPr/>
          </p:nvSpPr>
          <p:spPr>
            <a:xfrm>
              <a:off x="0" y="0"/>
              <a:ext cx="2033631" cy="155741"/>
            </a:xfrm>
            <a:custGeom>
              <a:avLst/>
              <a:gdLst/>
              <a:ahLst/>
              <a:cxnLst/>
              <a:rect l="l" t="t" r="r" b="b"/>
              <a:pathLst>
                <a:path w="2033631" h="155741">
                  <a:moveTo>
                    <a:pt x="12032" y="0"/>
                  </a:moveTo>
                  <a:lnTo>
                    <a:pt x="2021599" y="0"/>
                  </a:lnTo>
                  <a:cubicBezTo>
                    <a:pt x="2024791" y="0"/>
                    <a:pt x="2027851" y="1268"/>
                    <a:pt x="2030107" y="3524"/>
                  </a:cubicBezTo>
                  <a:cubicBezTo>
                    <a:pt x="2032364" y="5780"/>
                    <a:pt x="2033631" y="8841"/>
                    <a:pt x="2033631" y="12032"/>
                  </a:cubicBezTo>
                  <a:lnTo>
                    <a:pt x="2033631" y="143709"/>
                  </a:lnTo>
                  <a:cubicBezTo>
                    <a:pt x="2033631" y="150354"/>
                    <a:pt x="2028244" y="155741"/>
                    <a:pt x="2021599" y="155741"/>
                  </a:cubicBezTo>
                  <a:lnTo>
                    <a:pt x="12032" y="155741"/>
                  </a:lnTo>
                  <a:cubicBezTo>
                    <a:pt x="8841" y="155741"/>
                    <a:pt x="5780" y="154474"/>
                    <a:pt x="3524" y="152217"/>
                  </a:cubicBezTo>
                  <a:cubicBezTo>
                    <a:pt x="1268" y="149961"/>
                    <a:pt x="0" y="146901"/>
                    <a:pt x="0" y="143709"/>
                  </a:cubicBezTo>
                  <a:lnTo>
                    <a:pt x="0" y="12032"/>
                  </a:lnTo>
                  <a:cubicBezTo>
                    <a:pt x="0" y="8841"/>
                    <a:pt x="1268" y="5780"/>
                    <a:pt x="3524" y="3524"/>
                  </a:cubicBezTo>
                  <a:cubicBezTo>
                    <a:pt x="5780" y="1268"/>
                    <a:pt x="8841" y="0"/>
                    <a:pt x="12032" y="0"/>
                  </a:cubicBezTo>
                  <a:close/>
                </a:path>
              </a:pathLst>
            </a:custGeom>
            <a:solidFill>
              <a:srgbClr val="FFFFFF"/>
            </a:solidFill>
          </p:spPr>
          <p:txBody>
            <a:bodyPr/>
            <a:lstStyle/>
            <a:p>
              <a:endParaRPr lang="es-CL"/>
            </a:p>
          </p:txBody>
        </p:sp>
        <p:sp>
          <p:nvSpPr>
            <p:cNvPr id="7" name="TextBox 7"/>
            <p:cNvSpPr txBox="1"/>
            <p:nvPr/>
          </p:nvSpPr>
          <p:spPr>
            <a:xfrm>
              <a:off x="0" y="-47625"/>
              <a:ext cx="2033631" cy="203366"/>
            </a:xfrm>
            <a:prstGeom prst="rect">
              <a:avLst/>
            </a:prstGeom>
          </p:spPr>
          <p:txBody>
            <a:bodyPr lIns="50800" tIns="50800" rIns="50800" bIns="50800" rtlCol="0" anchor="ctr"/>
            <a:lstStyle/>
            <a:p>
              <a:pPr algn="ctr">
                <a:lnSpc>
                  <a:spcPts val="2659"/>
                </a:lnSpc>
              </a:pPr>
              <a:r>
                <a:rPr lang="en-US" sz="1899" b="1">
                  <a:solidFill>
                    <a:srgbClr val="000000"/>
                  </a:solidFill>
                  <a:latin typeface="Roboto Condensed Bold"/>
                  <a:ea typeface="Roboto Condensed Bold"/>
                  <a:cs typeface="Roboto Condensed Bold"/>
                  <a:sym typeface="Roboto Condensed Bold"/>
                </a:rPr>
                <a:t>Total: de 26 a 54 minutos para la compra total de 10 productos</a:t>
              </a:r>
            </a:p>
          </p:txBody>
        </p:sp>
      </p:grpSp>
      <p:sp>
        <p:nvSpPr>
          <p:cNvPr id="8" name="TextBox 8"/>
          <p:cNvSpPr txBox="1"/>
          <p:nvPr/>
        </p:nvSpPr>
        <p:spPr>
          <a:xfrm>
            <a:off x="8930875" y="1021527"/>
            <a:ext cx="6463751" cy="508634"/>
          </a:xfrm>
          <a:prstGeom prst="rect">
            <a:avLst/>
          </a:prstGeom>
        </p:spPr>
        <p:txBody>
          <a:bodyPr lIns="0" tIns="0" rIns="0" bIns="0" rtlCol="0" anchor="t">
            <a:spAutoFit/>
          </a:bodyPr>
          <a:lstStyle/>
          <a:p>
            <a:pPr algn="l">
              <a:lnSpc>
                <a:spcPts val="3719"/>
              </a:lnSpc>
            </a:pPr>
            <a:r>
              <a:rPr lang="en-US" sz="3999" b="1">
                <a:solidFill>
                  <a:srgbClr val="000000"/>
                </a:solidFill>
                <a:latin typeface="Roboto Condensed Bold"/>
                <a:ea typeface="Roboto Condensed Bold"/>
                <a:cs typeface="Roboto Condensed Bold"/>
                <a:sym typeface="Roboto Condensed Bold"/>
              </a:rPr>
              <a:t>COMPARATIVA DE TIEMPO</a:t>
            </a:r>
          </a:p>
        </p:txBody>
      </p:sp>
      <p:grpSp>
        <p:nvGrpSpPr>
          <p:cNvPr id="9" name="Group 9"/>
          <p:cNvGrpSpPr/>
          <p:nvPr/>
        </p:nvGrpSpPr>
        <p:grpSpPr>
          <a:xfrm>
            <a:off x="9910431" y="8371305"/>
            <a:ext cx="7721444" cy="591330"/>
            <a:chOff x="0" y="0"/>
            <a:chExt cx="2033631" cy="155741"/>
          </a:xfrm>
        </p:grpSpPr>
        <p:sp>
          <p:nvSpPr>
            <p:cNvPr id="10" name="Freeform 10"/>
            <p:cNvSpPr/>
            <p:nvPr/>
          </p:nvSpPr>
          <p:spPr>
            <a:xfrm>
              <a:off x="0" y="0"/>
              <a:ext cx="2033631" cy="155741"/>
            </a:xfrm>
            <a:custGeom>
              <a:avLst/>
              <a:gdLst/>
              <a:ahLst/>
              <a:cxnLst/>
              <a:rect l="l" t="t" r="r" b="b"/>
              <a:pathLst>
                <a:path w="2033631" h="155741">
                  <a:moveTo>
                    <a:pt x="51135" y="0"/>
                  </a:moveTo>
                  <a:lnTo>
                    <a:pt x="1982496" y="0"/>
                  </a:lnTo>
                  <a:cubicBezTo>
                    <a:pt x="1996058" y="0"/>
                    <a:pt x="2009064" y="5387"/>
                    <a:pt x="2018654" y="14977"/>
                  </a:cubicBezTo>
                  <a:cubicBezTo>
                    <a:pt x="2028244" y="24567"/>
                    <a:pt x="2033631" y="37573"/>
                    <a:pt x="2033631" y="51135"/>
                  </a:cubicBezTo>
                  <a:lnTo>
                    <a:pt x="2033631" y="104606"/>
                  </a:lnTo>
                  <a:cubicBezTo>
                    <a:pt x="2033631" y="132847"/>
                    <a:pt x="2010737" y="155741"/>
                    <a:pt x="1982496" y="155741"/>
                  </a:cubicBezTo>
                  <a:lnTo>
                    <a:pt x="51135" y="155741"/>
                  </a:lnTo>
                  <a:cubicBezTo>
                    <a:pt x="37573" y="155741"/>
                    <a:pt x="24567" y="150354"/>
                    <a:pt x="14977" y="140764"/>
                  </a:cubicBezTo>
                  <a:cubicBezTo>
                    <a:pt x="5387" y="131174"/>
                    <a:pt x="0" y="118168"/>
                    <a:pt x="0" y="104606"/>
                  </a:cubicBezTo>
                  <a:lnTo>
                    <a:pt x="0" y="51135"/>
                  </a:lnTo>
                  <a:cubicBezTo>
                    <a:pt x="0" y="22894"/>
                    <a:pt x="22894" y="0"/>
                    <a:pt x="51135" y="0"/>
                  </a:cubicBezTo>
                  <a:close/>
                </a:path>
              </a:pathLst>
            </a:custGeom>
            <a:solidFill>
              <a:srgbClr val="FFFFFF"/>
            </a:solidFill>
          </p:spPr>
          <p:txBody>
            <a:bodyPr/>
            <a:lstStyle/>
            <a:p>
              <a:endParaRPr lang="es-CL"/>
            </a:p>
          </p:txBody>
        </p:sp>
        <p:sp>
          <p:nvSpPr>
            <p:cNvPr id="11" name="TextBox 11"/>
            <p:cNvSpPr txBox="1"/>
            <p:nvPr/>
          </p:nvSpPr>
          <p:spPr>
            <a:xfrm>
              <a:off x="0" y="-47625"/>
              <a:ext cx="2033631" cy="203366"/>
            </a:xfrm>
            <a:prstGeom prst="rect">
              <a:avLst/>
            </a:prstGeom>
          </p:spPr>
          <p:txBody>
            <a:bodyPr lIns="50800" tIns="50800" rIns="50800" bIns="50800" rtlCol="0" anchor="ctr"/>
            <a:lstStyle/>
            <a:p>
              <a:pPr algn="ctr">
                <a:lnSpc>
                  <a:spcPts val="2659"/>
                </a:lnSpc>
              </a:pPr>
              <a:r>
                <a:rPr lang="en-US" sz="1899" b="1">
                  <a:solidFill>
                    <a:srgbClr val="000000"/>
                  </a:solidFill>
                  <a:latin typeface="Roboto Condensed Bold"/>
                  <a:ea typeface="Roboto Condensed Bold"/>
                  <a:cs typeface="Roboto Condensed Bold"/>
                  <a:sym typeface="Roboto Condensed Bold"/>
                </a:rPr>
                <a:t>Total: de 15 a 38 minutos para la compra total de 10 productos.</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grpSp>
        <p:nvGrpSpPr>
          <p:cNvPr id="2" name="Group 2"/>
          <p:cNvGrpSpPr/>
          <p:nvPr/>
        </p:nvGrpSpPr>
        <p:grpSpPr>
          <a:xfrm>
            <a:off x="12998612" y="4290056"/>
            <a:ext cx="8252837" cy="825283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1805956" y="1306470"/>
            <a:ext cx="3298677" cy="6526999"/>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s-CL"/>
            </a:p>
          </p:txBody>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48" r="-248"/>
              </a:stretch>
            </a:blipFill>
          </p:spPr>
          <p:txBody>
            <a:bodyPr/>
            <a:lstStyle/>
            <a:p>
              <a:endParaRPr lang="es-CL"/>
            </a:p>
          </p:txBody>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s-CL"/>
            </a:p>
          </p:txBody>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s-CL"/>
            </a:p>
          </p:txBody>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s-CL"/>
            </a:p>
          </p:txBody>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s-CL"/>
            </a:p>
          </p:txBody>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s-CL"/>
            </a:p>
          </p:txBody>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s-CL"/>
            </a:p>
          </p:txBody>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s-CL"/>
            </a:p>
          </p:txBody>
        </p:sp>
      </p:grpSp>
      <p:grpSp>
        <p:nvGrpSpPr>
          <p:cNvPr id="15" name="Group 15"/>
          <p:cNvGrpSpPr>
            <a:grpSpLocks noChangeAspect="1"/>
          </p:cNvGrpSpPr>
          <p:nvPr/>
        </p:nvGrpSpPr>
        <p:grpSpPr>
          <a:xfrm>
            <a:off x="15203231" y="2556498"/>
            <a:ext cx="2961571" cy="5859977"/>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s-CL"/>
            </a:p>
          </p:txBody>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158" b="-158"/>
              </a:stretch>
            </a:blipFill>
          </p:spPr>
          <p:txBody>
            <a:bodyPr/>
            <a:lstStyle/>
            <a:p>
              <a:endParaRPr lang="es-CL"/>
            </a:p>
          </p:txBody>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s-CL"/>
            </a:p>
          </p:txBody>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s-CL"/>
            </a:p>
          </p:txBody>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s-CL"/>
            </a:p>
          </p:txBody>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s-CL"/>
            </a:p>
          </p:txBody>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s-CL"/>
            </a:p>
          </p:txBody>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s-CL"/>
            </a:p>
          </p:txBody>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s-CL"/>
            </a:p>
          </p:txBody>
        </p:sp>
      </p:grpSp>
      <p:grpSp>
        <p:nvGrpSpPr>
          <p:cNvPr id="25" name="Group 25"/>
          <p:cNvGrpSpPr/>
          <p:nvPr/>
        </p:nvGrpSpPr>
        <p:grpSpPr>
          <a:xfrm>
            <a:off x="1988839" y="2269916"/>
            <a:ext cx="2582281" cy="47625"/>
            <a:chOff x="0" y="0"/>
            <a:chExt cx="680107" cy="12543"/>
          </a:xfrm>
        </p:grpSpPr>
        <p:sp>
          <p:nvSpPr>
            <p:cNvPr id="26" name="Freeform 26"/>
            <p:cNvSpPr/>
            <p:nvPr/>
          </p:nvSpPr>
          <p:spPr>
            <a:xfrm>
              <a:off x="0" y="0"/>
              <a:ext cx="680107" cy="12543"/>
            </a:xfrm>
            <a:custGeom>
              <a:avLst/>
              <a:gdLst/>
              <a:ahLst/>
              <a:cxnLst/>
              <a:rect l="l" t="t" r="r" b="b"/>
              <a:pathLst>
                <a:path w="680107" h="12543">
                  <a:moveTo>
                    <a:pt x="6272" y="0"/>
                  </a:moveTo>
                  <a:lnTo>
                    <a:pt x="673835" y="0"/>
                  </a:lnTo>
                  <a:cubicBezTo>
                    <a:pt x="675499" y="0"/>
                    <a:pt x="677094" y="661"/>
                    <a:pt x="678270" y="1837"/>
                  </a:cubicBezTo>
                  <a:cubicBezTo>
                    <a:pt x="679446" y="3013"/>
                    <a:pt x="680107" y="4608"/>
                    <a:pt x="680107" y="6272"/>
                  </a:cubicBezTo>
                  <a:lnTo>
                    <a:pt x="680107" y="6272"/>
                  </a:lnTo>
                  <a:cubicBezTo>
                    <a:pt x="680107" y="7935"/>
                    <a:pt x="679446" y="9530"/>
                    <a:pt x="678270" y="10706"/>
                  </a:cubicBezTo>
                  <a:cubicBezTo>
                    <a:pt x="677094" y="11882"/>
                    <a:pt x="675499" y="12543"/>
                    <a:pt x="67383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27" name="TextBox 27"/>
            <p:cNvSpPr txBox="1"/>
            <p:nvPr/>
          </p:nvSpPr>
          <p:spPr>
            <a:xfrm>
              <a:off x="0" y="-47625"/>
              <a:ext cx="680107" cy="60168"/>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711883" y="2852518"/>
            <a:ext cx="677751" cy="67775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1" name="TextBox 31"/>
          <p:cNvSpPr txBox="1"/>
          <p:nvPr/>
        </p:nvSpPr>
        <p:spPr>
          <a:xfrm>
            <a:off x="1659171" y="2992956"/>
            <a:ext cx="4707547" cy="332740"/>
          </a:xfrm>
          <a:prstGeom prst="rect">
            <a:avLst/>
          </a:prstGeom>
        </p:spPr>
        <p:txBody>
          <a:bodyPr lIns="0" tIns="0" rIns="0" bIns="0" rtlCol="0" anchor="t">
            <a:spAutoFit/>
          </a:bodyPr>
          <a:lstStyle/>
          <a:p>
            <a:pPr algn="l">
              <a:lnSpc>
                <a:spcPts val="2659"/>
              </a:lnSpc>
              <a:spcBef>
                <a:spcPct val="0"/>
              </a:spcBef>
            </a:pPr>
            <a:r>
              <a:rPr lang="en-US" sz="1899">
                <a:solidFill>
                  <a:srgbClr val="1F2020"/>
                </a:solidFill>
                <a:latin typeface="Roboto Condensed"/>
                <a:ea typeface="Roboto Condensed"/>
                <a:cs typeface="Roboto Condensed"/>
                <a:sym typeface="Roboto Condensed"/>
              </a:rPr>
              <a:t>Presentación del equipo de trabajo</a:t>
            </a:r>
          </a:p>
        </p:txBody>
      </p:sp>
      <p:grpSp>
        <p:nvGrpSpPr>
          <p:cNvPr id="32" name="Group 32"/>
          <p:cNvGrpSpPr/>
          <p:nvPr/>
        </p:nvGrpSpPr>
        <p:grpSpPr>
          <a:xfrm>
            <a:off x="711883" y="3711244"/>
            <a:ext cx="677751" cy="677751"/>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5" name="TextBox 35"/>
          <p:cNvSpPr txBox="1"/>
          <p:nvPr/>
        </p:nvSpPr>
        <p:spPr>
          <a:xfrm>
            <a:off x="1659171" y="3851681"/>
            <a:ext cx="4707547" cy="332740"/>
          </a:xfrm>
          <a:prstGeom prst="rect">
            <a:avLst/>
          </a:prstGeom>
        </p:spPr>
        <p:txBody>
          <a:bodyPr lIns="0" tIns="0" rIns="0" bIns="0" rtlCol="0" anchor="t">
            <a:spAutoFit/>
          </a:bodyPr>
          <a:lstStyle/>
          <a:p>
            <a:pPr algn="l">
              <a:lnSpc>
                <a:spcPts val="2659"/>
              </a:lnSpc>
              <a:spcBef>
                <a:spcPct val="0"/>
              </a:spcBef>
            </a:pPr>
            <a:r>
              <a:rPr lang="en-US" sz="1899">
                <a:solidFill>
                  <a:srgbClr val="1F2020"/>
                </a:solidFill>
                <a:latin typeface="Roboto Condensed"/>
                <a:ea typeface="Roboto Condensed"/>
                <a:cs typeface="Roboto Condensed"/>
                <a:sym typeface="Roboto Condensed"/>
              </a:rPr>
              <a:t>Origen de la problemática</a:t>
            </a:r>
          </a:p>
        </p:txBody>
      </p:sp>
      <p:grpSp>
        <p:nvGrpSpPr>
          <p:cNvPr id="36" name="Group 36"/>
          <p:cNvGrpSpPr/>
          <p:nvPr/>
        </p:nvGrpSpPr>
        <p:grpSpPr>
          <a:xfrm>
            <a:off x="711883" y="4569969"/>
            <a:ext cx="677751" cy="67775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38" name="TextBox 3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9" name="TextBox 39"/>
          <p:cNvSpPr txBox="1"/>
          <p:nvPr/>
        </p:nvSpPr>
        <p:spPr>
          <a:xfrm>
            <a:off x="1659171" y="4718662"/>
            <a:ext cx="4707547" cy="332740"/>
          </a:xfrm>
          <a:prstGeom prst="rect">
            <a:avLst/>
          </a:prstGeom>
        </p:spPr>
        <p:txBody>
          <a:bodyPr lIns="0" tIns="0" rIns="0" bIns="0" rtlCol="0" anchor="t">
            <a:spAutoFit/>
          </a:bodyPr>
          <a:lstStyle/>
          <a:p>
            <a:pPr algn="l">
              <a:lnSpc>
                <a:spcPts val="2659"/>
              </a:lnSpc>
              <a:spcBef>
                <a:spcPct val="0"/>
              </a:spcBef>
            </a:pPr>
            <a:r>
              <a:rPr lang="en-US" sz="1899">
                <a:solidFill>
                  <a:srgbClr val="1F2020"/>
                </a:solidFill>
                <a:latin typeface="Roboto Condensed"/>
                <a:ea typeface="Roboto Condensed"/>
                <a:cs typeface="Roboto Condensed"/>
                <a:sym typeface="Roboto Condensed"/>
              </a:rPr>
              <a:t>Descripción de la solución</a:t>
            </a:r>
          </a:p>
        </p:txBody>
      </p:sp>
      <p:grpSp>
        <p:nvGrpSpPr>
          <p:cNvPr id="40" name="Group 40"/>
          <p:cNvGrpSpPr/>
          <p:nvPr/>
        </p:nvGrpSpPr>
        <p:grpSpPr>
          <a:xfrm>
            <a:off x="711883" y="5428695"/>
            <a:ext cx="5654835" cy="677751"/>
            <a:chOff x="0" y="0"/>
            <a:chExt cx="7539780" cy="903667"/>
          </a:xfrm>
        </p:grpSpPr>
        <p:grpSp>
          <p:nvGrpSpPr>
            <p:cNvPr id="41" name="Group 41"/>
            <p:cNvGrpSpPr/>
            <p:nvPr/>
          </p:nvGrpSpPr>
          <p:grpSpPr>
            <a:xfrm>
              <a:off x="0" y="0"/>
              <a:ext cx="903667" cy="903667"/>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43" name="TextBox 4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44" name="TextBox 44"/>
            <p:cNvSpPr txBox="1"/>
            <p:nvPr/>
          </p:nvSpPr>
          <p:spPr>
            <a:xfrm>
              <a:off x="1263050" y="214132"/>
              <a:ext cx="6276730" cy="427778"/>
            </a:xfrm>
            <a:prstGeom prst="rect">
              <a:avLst/>
            </a:prstGeom>
          </p:spPr>
          <p:txBody>
            <a:bodyPr lIns="0" tIns="0" rIns="0" bIns="0" rtlCol="0" anchor="t">
              <a:spAutoFit/>
            </a:bodyPr>
            <a:lstStyle/>
            <a:p>
              <a:pPr algn="l">
                <a:lnSpc>
                  <a:spcPts val="2659"/>
                </a:lnSpc>
                <a:spcBef>
                  <a:spcPct val="0"/>
                </a:spcBef>
              </a:pPr>
              <a:r>
                <a:rPr lang="en-US" sz="1899">
                  <a:solidFill>
                    <a:srgbClr val="1F2020"/>
                  </a:solidFill>
                  <a:latin typeface="Roboto Condensed"/>
                  <a:ea typeface="Roboto Condensed"/>
                  <a:cs typeface="Roboto Condensed"/>
                  <a:sym typeface="Roboto Condensed"/>
                </a:rPr>
                <a:t>Objetivos (General y específicos)</a:t>
              </a:r>
            </a:p>
          </p:txBody>
        </p:sp>
        <p:sp>
          <p:nvSpPr>
            <p:cNvPr id="45" name="TextBox 45"/>
            <p:cNvSpPr txBox="1"/>
            <p:nvPr/>
          </p:nvSpPr>
          <p:spPr>
            <a:xfrm>
              <a:off x="121094" y="244189"/>
              <a:ext cx="661480" cy="386715"/>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grpSp>
      <p:grpSp>
        <p:nvGrpSpPr>
          <p:cNvPr id="46" name="Group 46"/>
          <p:cNvGrpSpPr/>
          <p:nvPr/>
        </p:nvGrpSpPr>
        <p:grpSpPr>
          <a:xfrm>
            <a:off x="711883" y="6247957"/>
            <a:ext cx="5654835" cy="677751"/>
            <a:chOff x="0" y="0"/>
            <a:chExt cx="7539780" cy="903667"/>
          </a:xfrm>
        </p:grpSpPr>
        <p:grpSp>
          <p:nvGrpSpPr>
            <p:cNvPr id="47" name="Group 47"/>
            <p:cNvGrpSpPr/>
            <p:nvPr/>
          </p:nvGrpSpPr>
          <p:grpSpPr>
            <a:xfrm>
              <a:off x="0" y="0"/>
              <a:ext cx="903667" cy="903667"/>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49" name="TextBox 49"/>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50" name="TextBox 50"/>
            <p:cNvSpPr txBox="1"/>
            <p:nvPr/>
          </p:nvSpPr>
          <p:spPr>
            <a:xfrm>
              <a:off x="1263050" y="214132"/>
              <a:ext cx="6276730" cy="427778"/>
            </a:xfrm>
            <a:prstGeom prst="rect">
              <a:avLst/>
            </a:prstGeom>
          </p:spPr>
          <p:txBody>
            <a:bodyPr lIns="0" tIns="0" rIns="0" bIns="0" rtlCol="0" anchor="t">
              <a:spAutoFit/>
            </a:bodyPr>
            <a:lstStyle/>
            <a:p>
              <a:pPr algn="l">
                <a:lnSpc>
                  <a:spcPts val="2659"/>
                </a:lnSpc>
                <a:spcBef>
                  <a:spcPct val="0"/>
                </a:spcBef>
              </a:pPr>
              <a:r>
                <a:rPr lang="en-US" sz="1899">
                  <a:solidFill>
                    <a:srgbClr val="1F2020"/>
                  </a:solidFill>
                  <a:latin typeface="Roboto Condensed"/>
                  <a:ea typeface="Roboto Condensed"/>
                  <a:cs typeface="Roboto Condensed"/>
                  <a:sym typeface="Roboto Condensed"/>
                </a:rPr>
                <a:t>Metodología de proyecto</a:t>
              </a:r>
            </a:p>
          </p:txBody>
        </p:sp>
        <p:sp>
          <p:nvSpPr>
            <p:cNvPr id="51" name="TextBox 51"/>
            <p:cNvSpPr txBox="1"/>
            <p:nvPr/>
          </p:nvSpPr>
          <p:spPr>
            <a:xfrm>
              <a:off x="121094" y="244189"/>
              <a:ext cx="661480" cy="386715"/>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05</a:t>
              </a:r>
            </a:p>
          </p:txBody>
        </p:sp>
      </p:grpSp>
      <p:grpSp>
        <p:nvGrpSpPr>
          <p:cNvPr id="52" name="Group 52"/>
          <p:cNvGrpSpPr/>
          <p:nvPr/>
        </p:nvGrpSpPr>
        <p:grpSpPr>
          <a:xfrm>
            <a:off x="711883" y="7106683"/>
            <a:ext cx="5654835" cy="677751"/>
            <a:chOff x="0" y="0"/>
            <a:chExt cx="7539780" cy="903667"/>
          </a:xfrm>
        </p:grpSpPr>
        <p:grpSp>
          <p:nvGrpSpPr>
            <p:cNvPr id="53" name="Group 53"/>
            <p:cNvGrpSpPr/>
            <p:nvPr/>
          </p:nvGrpSpPr>
          <p:grpSpPr>
            <a:xfrm>
              <a:off x="0" y="0"/>
              <a:ext cx="903667" cy="903667"/>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55" name="TextBox 55"/>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56" name="TextBox 56"/>
            <p:cNvSpPr txBox="1"/>
            <p:nvPr/>
          </p:nvSpPr>
          <p:spPr>
            <a:xfrm>
              <a:off x="1263050" y="214132"/>
              <a:ext cx="6276730" cy="427778"/>
            </a:xfrm>
            <a:prstGeom prst="rect">
              <a:avLst/>
            </a:prstGeom>
          </p:spPr>
          <p:txBody>
            <a:bodyPr lIns="0" tIns="0" rIns="0" bIns="0" rtlCol="0" anchor="t">
              <a:spAutoFit/>
            </a:bodyPr>
            <a:lstStyle/>
            <a:p>
              <a:pPr algn="l">
                <a:lnSpc>
                  <a:spcPts val="2659"/>
                </a:lnSpc>
                <a:spcBef>
                  <a:spcPct val="0"/>
                </a:spcBef>
              </a:pPr>
              <a:r>
                <a:rPr lang="en-US" sz="1899">
                  <a:solidFill>
                    <a:srgbClr val="1F2020"/>
                  </a:solidFill>
                  <a:latin typeface="Roboto Condensed"/>
                  <a:ea typeface="Roboto Condensed"/>
                  <a:cs typeface="Roboto Condensed"/>
                  <a:sym typeface="Roboto Condensed"/>
                </a:rPr>
                <a:t>Asignación de roles</a:t>
              </a:r>
            </a:p>
          </p:txBody>
        </p:sp>
        <p:sp>
          <p:nvSpPr>
            <p:cNvPr id="57" name="TextBox 57"/>
            <p:cNvSpPr txBox="1"/>
            <p:nvPr/>
          </p:nvSpPr>
          <p:spPr>
            <a:xfrm>
              <a:off x="121094" y="225139"/>
              <a:ext cx="661480" cy="405765"/>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Roboto Condensed Bold"/>
                  <a:ea typeface="Roboto Condensed Bold"/>
                  <a:cs typeface="Roboto Condensed Bold"/>
                  <a:sym typeface="Roboto Condensed Bold"/>
                </a:rPr>
                <a:t>06</a:t>
              </a:r>
            </a:p>
          </p:txBody>
        </p:sp>
      </p:grpSp>
      <p:grpSp>
        <p:nvGrpSpPr>
          <p:cNvPr id="58" name="Group 58"/>
          <p:cNvGrpSpPr/>
          <p:nvPr/>
        </p:nvGrpSpPr>
        <p:grpSpPr>
          <a:xfrm>
            <a:off x="6366718" y="2867766"/>
            <a:ext cx="5654835" cy="677751"/>
            <a:chOff x="0" y="0"/>
            <a:chExt cx="7539780" cy="903667"/>
          </a:xfrm>
        </p:grpSpPr>
        <p:grpSp>
          <p:nvGrpSpPr>
            <p:cNvPr id="59" name="Group 59"/>
            <p:cNvGrpSpPr/>
            <p:nvPr/>
          </p:nvGrpSpPr>
          <p:grpSpPr>
            <a:xfrm>
              <a:off x="0" y="0"/>
              <a:ext cx="903667" cy="903667"/>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61" name="TextBox 61"/>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62" name="TextBox 62"/>
            <p:cNvSpPr txBox="1"/>
            <p:nvPr/>
          </p:nvSpPr>
          <p:spPr>
            <a:xfrm>
              <a:off x="1263050" y="214132"/>
              <a:ext cx="6276730" cy="427778"/>
            </a:xfrm>
            <a:prstGeom prst="rect">
              <a:avLst/>
            </a:prstGeom>
          </p:spPr>
          <p:txBody>
            <a:bodyPr lIns="0" tIns="0" rIns="0" bIns="0" rtlCol="0" anchor="t">
              <a:spAutoFit/>
            </a:bodyPr>
            <a:lstStyle/>
            <a:p>
              <a:pPr algn="l">
                <a:lnSpc>
                  <a:spcPts val="2659"/>
                </a:lnSpc>
                <a:spcBef>
                  <a:spcPct val="0"/>
                </a:spcBef>
              </a:pPr>
              <a:r>
                <a:rPr lang="en-US" sz="1899">
                  <a:solidFill>
                    <a:srgbClr val="1F2020"/>
                  </a:solidFill>
                  <a:latin typeface="Roboto Condensed"/>
                  <a:ea typeface="Roboto Condensed"/>
                  <a:cs typeface="Roboto Condensed"/>
                  <a:sym typeface="Roboto Condensed"/>
                </a:rPr>
                <a:t> Topología del proyecto</a:t>
              </a:r>
            </a:p>
          </p:txBody>
        </p:sp>
        <p:sp>
          <p:nvSpPr>
            <p:cNvPr id="63" name="TextBox 63"/>
            <p:cNvSpPr txBox="1"/>
            <p:nvPr/>
          </p:nvSpPr>
          <p:spPr>
            <a:xfrm>
              <a:off x="121094" y="225139"/>
              <a:ext cx="661480" cy="405765"/>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Roboto Condensed Bold"/>
                  <a:ea typeface="Roboto Condensed Bold"/>
                  <a:cs typeface="Roboto Condensed Bold"/>
                  <a:sym typeface="Roboto Condensed Bold"/>
                </a:rPr>
                <a:t>07</a:t>
              </a:r>
            </a:p>
          </p:txBody>
        </p:sp>
      </p:grpSp>
      <p:grpSp>
        <p:nvGrpSpPr>
          <p:cNvPr id="64" name="Group 64"/>
          <p:cNvGrpSpPr/>
          <p:nvPr/>
        </p:nvGrpSpPr>
        <p:grpSpPr>
          <a:xfrm>
            <a:off x="6366718" y="3726492"/>
            <a:ext cx="5654835" cy="677751"/>
            <a:chOff x="0" y="0"/>
            <a:chExt cx="7539780" cy="903667"/>
          </a:xfrm>
        </p:grpSpPr>
        <p:grpSp>
          <p:nvGrpSpPr>
            <p:cNvPr id="65" name="Group 65"/>
            <p:cNvGrpSpPr/>
            <p:nvPr/>
          </p:nvGrpSpPr>
          <p:grpSpPr>
            <a:xfrm>
              <a:off x="0" y="0"/>
              <a:ext cx="903667" cy="903667"/>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67" name="TextBox 6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68" name="TextBox 68"/>
            <p:cNvSpPr txBox="1"/>
            <p:nvPr/>
          </p:nvSpPr>
          <p:spPr>
            <a:xfrm>
              <a:off x="1263050" y="214132"/>
              <a:ext cx="6276730" cy="427778"/>
            </a:xfrm>
            <a:prstGeom prst="rect">
              <a:avLst/>
            </a:prstGeom>
          </p:spPr>
          <p:txBody>
            <a:bodyPr lIns="0" tIns="0" rIns="0" bIns="0" rtlCol="0" anchor="t">
              <a:spAutoFit/>
            </a:bodyPr>
            <a:lstStyle/>
            <a:p>
              <a:pPr algn="l">
                <a:lnSpc>
                  <a:spcPts val="2659"/>
                </a:lnSpc>
                <a:spcBef>
                  <a:spcPct val="0"/>
                </a:spcBef>
              </a:pPr>
              <a:r>
                <a:rPr lang="en-US" sz="1899">
                  <a:solidFill>
                    <a:srgbClr val="1F2020"/>
                  </a:solidFill>
                  <a:latin typeface="Roboto Condensed"/>
                  <a:ea typeface="Roboto Condensed"/>
                  <a:cs typeface="Roboto Condensed"/>
                  <a:sym typeface="Roboto Condensed"/>
                </a:rPr>
                <a:t>Plataforma servicios</a:t>
              </a:r>
            </a:p>
          </p:txBody>
        </p:sp>
        <p:sp>
          <p:nvSpPr>
            <p:cNvPr id="69" name="TextBox 69"/>
            <p:cNvSpPr txBox="1"/>
            <p:nvPr/>
          </p:nvSpPr>
          <p:spPr>
            <a:xfrm>
              <a:off x="121094" y="244189"/>
              <a:ext cx="661480" cy="386715"/>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08</a:t>
              </a:r>
            </a:p>
          </p:txBody>
        </p:sp>
      </p:grpSp>
      <p:grpSp>
        <p:nvGrpSpPr>
          <p:cNvPr id="70" name="Group 70"/>
          <p:cNvGrpSpPr/>
          <p:nvPr/>
        </p:nvGrpSpPr>
        <p:grpSpPr>
          <a:xfrm>
            <a:off x="6366718" y="4585218"/>
            <a:ext cx="5654835" cy="677751"/>
            <a:chOff x="0" y="0"/>
            <a:chExt cx="7539780" cy="903667"/>
          </a:xfrm>
        </p:grpSpPr>
        <p:grpSp>
          <p:nvGrpSpPr>
            <p:cNvPr id="71" name="Group 71"/>
            <p:cNvGrpSpPr/>
            <p:nvPr/>
          </p:nvGrpSpPr>
          <p:grpSpPr>
            <a:xfrm>
              <a:off x="0" y="0"/>
              <a:ext cx="903667" cy="903667"/>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73" name="TextBox 7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74" name="TextBox 74"/>
            <p:cNvSpPr txBox="1"/>
            <p:nvPr/>
          </p:nvSpPr>
          <p:spPr>
            <a:xfrm>
              <a:off x="1263050" y="214132"/>
              <a:ext cx="6276730" cy="427778"/>
            </a:xfrm>
            <a:prstGeom prst="rect">
              <a:avLst/>
            </a:prstGeom>
          </p:spPr>
          <p:txBody>
            <a:bodyPr lIns="0" tIns="0" rIns="0" bIns="0" rtlCol="0" anchor="t">
              <a:spAutoFit/>
            </a:bodyPr>
            <a:lstStyle/>
            <a:p>
              <a:pPr algn="l">
                <a:lnSpc>
                  <a:spcPts val="2659"/>
                </a:lnSpc>
                <a:spcBef>
                  <a:spcPct val="0"/>
                </a:spcBef>
              </a:pPr>
              <a:r>
                <a:rPr lang="en-US" sz="1899">
                  <a:solidFill>
                    <a:srgbClr val="1F2020"/>
                  </a:solidFill>
                  <a:latin typeface="Roboto Condensed"/>
                  <a:ea typeface="Roboto Condensed"/>
                  <a:cs typeface="Roboto Condensed"/>
                  <a:sym typeface="Roboto Condensed"/>
                </a:rPr>
                <a:t>Etapas principales de implementación</a:t>
              </a:r>
            </a:p>
          </p:txBody>
        </p:sp>
        <p:sp>
          <p:nvSpPr>
            <p:cNvPr id="75" name="TextBox 75"/>
            <p:cNvSpPr txBox="1"/>
            <p:nvPr/>
          </p:nvSpPr>
          <p:spPr>
            <a:xfrm>
              <a:off x="121094" y="244189"/>
              <a:ext cx="661480" cy="386715"/>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09</a:t>
              </a:r>
            </a:p>
          </p:txBody>
        </p:sp>
      </p:grpSp>
      <p:grpSp>
        <p:nvGrpSpPr>
          <p:cNvPr id="76" name="Group 76"/>
          <p:cNvGrpSpPr/>
          <p:nvPr/>
        </p:nvGrpSpPr>
        <p:grpSpPr>
          <a:xfrm>
            <a:off x="6366718" y="5396318"/>
            <a:ext cx="5654835" cy="677751"/>
            <a:chOff x="0" y="0"/>
            <a:chExt cx="7539780" cy="903667"/>
          </a:xfrm>
        </p:grpSpPr>
        <p:grpSp>
          <p:nvGrpSpPr>
            <p:cNvPr id="77" name="Group 77"/>
            <p:cNvGrpSpPr/>
            <p:nvPr/>
          </p:nvGrpSpPr>
          <p:grpSpPr>
            <a:xfrm>
              <a:off x="0" y="0"/>
              <a:ext cx="903667" cy="903667"/>
              <a:chOff x="0" y="0"/>
              <a:chExt cx="812800" cy="812800"/>
            </a:xfrm>
          </p:grpSpPr>
          <p:sp>
            <p:nvSpPr>
              <p:cNvPr id="78" name="Freeform 7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79" name="TextBox 79"/>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80" name="TextBox 80"/>
            <p:cNvSpPr txBox="1"/>
            <p:nvPr/>
          </p:nvSpPr>
          <p:spPr>
            <a:xfrm>
              <a:off x="1263050" y="214132"/>
              <a:ext cx="6276730" cy="427778"/>
            </a:xfrm>
            <a:prstGeom prst="rect">
              <a:avLst/>
            </a:prstGeom>
          </p:spPr>
          <p:txBody>
            <a:bodyPr lIns="0" tIns="0" rIns="0" bIns="0" rtlCol="0" anchor="t">
              <a:spAutoFit/>
            </a:bodyPr>
            <a:lstStyle/>
            <a:p>
              <a:pPr algn="l">
                <a:lnSpc>
                  <a:spcPts val="2659"/>
                </a:lnSpc>
                <a:spcBef>
                  <a:spcPct val="0"/>
                </a:spcBef>
              </a:pPr>
              <a:r>
                <a:rPr lang="en-US" sz="1899">
                  <a:solidFill>
                    <a:srgbClr val="1F2020"/>
                  </a:solidFill>
                  <a:latin typeface="Roboto Condensed"/>
                  <a:ea typeface="Roboto Condensed"/>
                  <a:cs typeface="Roboto Condensed"/>
                  <a:sym typeface="Roboto Condensed"/>
                </a:rPr>
                <a:t>Costos de implementación</a:t>
              </a:r>
            </a:p>
          </p:txBody>
        </p:sp>
        <p:sp>
          <p:nvSpPr>
            <p:cNvPr id="81" name="TextBox 81"/>
            <p:cNvSpPr txBox="1"/>
            <p:nvPr/>
          </p:nvSpPr>
          <p:spPr>
            <a:xfrm>
              <a:off x="121094" y="244189"/>
              <a:ext cx="661480" cy="386715"/>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10</a:t>
              </a:r>
            </a:p>
          </p:txBody>
        </p:sp>
      </p:grpSp>
      <p:grpSp>
        <p:nvGrpSpPr>
          <p:cNvPr id="82" name="Group 82"/>
          <p:cNvGrpSpPr/>
          <p:nvPr/>
        </p:nvGrpSpPr>
        <p:grpSpPr>
          <a:xfrm>
            <a:off x="6366718" y="6240871"/>
            <a:ext cx="5654835" cy="677751"/>
            <a:chOff x="0" y="0"/>
            <a:chExt cx="7539780" cy="903667"/>
          </a:xfrm>
        </p:grpSpPr>
        <p:grpSp>
          <p:nvGrpSpPr>
            <p:cNvPr id="83" name="Group 83"/>
            <p:cNvGrpSpPr/>
            <p:nvPr/>
          </p:nvGrpSpPr>
          <p:grpSpPr>
            <a:xfrm>
              <a:off x="0" y="0"/>
              <a:ext cx="903667" cy="903667"/>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85" name="TextBox 85"/>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86" name="TextBox 86"/>
            <p:cNvSpPr txBox="1"/>
            <p:nvPr/>
          </p:nvSpPr>
          <p:spPr>
            <a:xfrm>
              <a:off x="1263050" y="214132"/>
              <a:ext cx="6276730" cy="427778"/>
            </a:xfrm>
            <a:prstGeom prst="rect">
              <a:avLst/>
            </a:prstGeom>
          </p:spPr>
          <p:txBody>
            <a:bodyPr lIns="0" tIns="0" rIns="0" bIns="0" rtlCol="0" anchor="t">
              <a:spAutoFit/>
            </a:bodyPr>
            <a:lstStyle/>
            <a:p>
              <a:pPr algn="l">
                <a:lnSpc>
                  <a:spcPts val="2659"/>
                </a:lnSpc>
                <a:spcBef>
                  <a:spcPct val="0"/>
                </a:spcBef>
              </a:pPr>
              <a:r>
                <a:rPr lang="en-US" sz="1899">
                  <a:solidFill>
                    <a:srgbClr val="1F2020"/>
                  </a:solidFill>
                  <a:latin typeface="Roboto Condensed"/>
                  <a:ea typeface="Roboto Condensed"/>
                  <a:cs typeface="Roboto Condensed"/>
                  <a:sym typeface="Roboto Condensed"/>
                </a:rPr>
                <a:t>Resultado de la solución</a:t>
              </a:r>
            </a:p>
          </p:txBody>
        </p:sp>
        <p:sp>
          <p:nvSpPr>
            <p:cNvPr id="87" name="TextBox 87"/>
            <p:cNvSpPr txBox="1"/>
            <p:nvPr/>
          </p:nvSpPr>
          <p:spPr>
            <a:xfrm>
              <a:off x="121094" y="244189"/>
              <a:ext cx="661480" cy="386715"/>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11</a:t>
              </a:r>
            </a:p>
          </p:txBody>
        </p:sp>
      </p:grpSp>
      <p:grpSp>
        <p:nvGrpSpPr>
          <p:cNvPr id="88" name="Group 88"/>
          <p:cNvGrpSpPr/>
          <p:nvPr/>
        </p:nvGrpSpPr>
        <p:grpSpPr>
          <a:xfrm>
            <a:off x="6366718" y="7099596"/>
            <a:ext cx="5654835" cy="677751"/>
            <a:chOff x="0" y="0"/>
            <a:chExt cx="7539780" cy="903667"/>
          </a:xfrm>
        </p:grpSpPr>
        <p:grpSp>
          <p:nvGrpSpPr>
            <p:cNvPr id="89" name="Group 89"/>
            <p:cNvGrpSpPr/>
            <p:nvPr/>
          </p:nvGrpSpPr>
          <p:grpSpPr>
            <a:xfrm>
              <a:off x="0" y="0"/>
              <a:ext cx="903667" cy="903667"/>
              <a:chOff x="0" y="0"/>
              <a:chExt cx="812800" cy="812800"/>
            </a:xfrm>
          </p:grpSpPr>
          <p:sp>
            <p:nvSpPr>
              <p:cNvPr id="90" name="Freeform 9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91" name="TextBox 91"/>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92" name="TextBox 92"/>
            <p:cNvSpPr txBox="1"/>
            <p:nvPr/>
          </p:nvSpPr>
          <p:spPr>
            <a:xfrm>
              <a:off x="1263050" y="214132"/>
              <a:ext cx="6276730" cy="427778"/>
            </a:xfrm>
            <a:prstGeom prst="rect">
              <a:avLst/>
            </a:prstGeom>
          </p:spPr>
          <p:txBody>
            <a:bodyPr lIns="0" tIns="0" rIns="0" bIns="0" rtlCol="0" anchor="t">
              <a:spAutoFit/>
            </a:bodyPr>
            <a:lstStyle/>
            <a:p>
              <a:pPr algn="l">
                <a:lnSpc>
                  <a:spcPts val="2659"/>
                </a:lnSpc>
                <a:spcBef>
                  <a:spcPct val="0"/>
                </a:spcBef>
              </a:pPr>
              <a:r>
                <a:rPr lang="en-US" sz="1899">
                  <a:solidFill>
                    <a:srgbClr val="1F2020"/>
                  </a:solidFill>
                  <a:latin typeface="Roboto Condensed"/>
                  <a:ea typeface="Roboto Condensed"/>
                  <a:cs typeface="Roboto Condensed"/>
                  <a:sym typeface="Roboto Condensed"/>
                </a:rPr>
                <a:t>Conclusión del proyecto</a:t>
              </a:r>
            </a:p>
          </p:txBody>
        </p:sp>
        <p:sp>
          <p:nvSpPr>
            <p:cNvPr id="93" name="TextBox 93"/>
            <p:cNvSpPr txBox="1"/>
            <p:nvPr/>
          </p:nvSpPr>
          <p:spPr>
            <a:xfrm>
              <a:off x="121094" y="244189"/>
              <a:ext cx="661480" cy="386715"/>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12</a:t>
              </a:r>
            </a:p>
          </p:txBody>
        </p:sp>
      </p:grpSp>
      <p:sp>
        <p:nvSpPr>
          <p:cNvPr id="94" name="TextBox 94"/>
          <p:cNvSpPr txBox="1"/>
          <p:nvPr/>
        </p:nvSpPr>
        <p:spPr>
          <a:xfrm>
            <a:off x="2079660" y="1585789"/>
            <a:ext cx="4982921" cy="684127"/>
          </a:xfrm>
          <a:prstGeom prst="rect">
            <a:avLst/>
          </a:prstGeom>
        </p:spPr>
        <p:txBody>
          <a:bodyPr lIns="0" tIns="0" rIns="0" bIns="0" rtlCol="0" anchor="t">
            <a:spAutoFit/>
          </a:bodyPr>
          <a:lstStyle/>
          <a:p>
            <a:pPr algn="l">
              <a:lnSpc>
                <a:spcPts val="5336"/>
              </a:lnSpc>
            </a:pPr>
            <a:r>
              <a:rPr lang="en-US" sz="4560">
                <a:solidFill>
                  <a:srgbClr val="1F2020"/>
                </a:solidFill>
                <a:latin typeface="Roboto Condensed"/>
                <a:ea typeface="Roboto Condensed"/>
                <a:cs typeface="Roboto Condensed"/>
                <a:sym typeface="Roboto Condensed"/>
              </a:rPr>
              <a:t>AGENDA</a:t>
            </a:r>
          </a:p>
        </p:txBody>
      </p:sp>
      <p:sp>
        <p:nvSpPr>
          <p:cNvPr id="95" name="TextBox 95"/>
          <p:cNvSpPr txBox="1"/>
          <p:nvPr/>
        </p:nvSpPr>
        <p:spPr>
          <a:xfrm>
            <a:off x="802703" y="3028516"/>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Open Sans"/>
                <a:ea typeface="Open Sans"/>
                <a:cs typeface="Open Sans"/>
                <a:sym typeface="Open Sans"/>
              </a:rPr>
              <a:t>01</a:t>
            </a:r>
          </a:p>
        </p:txBody>
      </p:sp>
      <p:sp>
        <p:nvSpPr>
          <p:cNvPr id="96" name="TextBox 96"/>
          <p:cNvSpPr txBox="1"/>
          <p:nvPr/>
        </p:nvSpPr>
        <p:spPr>
          <a:xfrm>
            <a:off x="802703" y="3887241"/>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Open Sans"/>
                <a:ea typeface="Open Sans"/>
                <a:cs typeface="Open Sans"/>
                <a:sym typeface="Open Sans"/>
              </a:rPr>
              <a:t>02</a:t>
            </a:r>
          </a:p>
        </p:txBody>
      </p:sp>
      <p:sp>
        <p:nvSpPr>
          <p:cNvPr id="97" name="TextBox 97"/>
          <p:cNvSpPr txBox="1"/>
          <p:nvPr/>
        </p:nvSpPr>
        <p:spPr>
          <a:xfrm>
            <a:off x="802703" y="4745967"/>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Open Sans"/>
                <a:ea typeface="Open Sans"/>
                <a:cs typeface="Open Sans"/>
                <a:sym typeface="Open Sans"/>
              </a:rPr>
              <a:t>03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4036" y="8792731"/>
            <a:ext cx="20324879" cy="5197681"/>
            <a:chOff x="0" y="0"/>
            <a:chExt cx="4274726" cy="1093176"/>
          </a:xfrm>
        </p:grpSpPr>
        <p:sp>
          <p:nvSpPr>
            <p:cNvPr id="3" name="Freeform 3"/>
            <p:cNvSpPr/>
            <p:nvPr/>
          </p:nvSpPr>
          <p:spPr>
            <a:xfrm>
              <a:off x="0" y="0"/>
              <a:ext cx="4274726" cy="1093176"/>
            </a:xfrm>
            <a:custGeom>
              <a:avLst/>
              <a:gdLst/>
              <a:ahLst/>
              <a:cxnLst/>
              <a:rect l="l" t="t" r="r" b="b"/>
              <a:pathLst>
                <a:path w="4274726" h="1093176">
                  <a:moveTo>
                    <a:pt x="2137363" y="0"/>
                  </a:moveTo>
                  <a:cubicBezTo>
                    <a:pt x="956930" y="0"/>
                    <a:pt x="0" y="244716"/>
                    <a:pt x="0" y="546588"/>
                  </a:cubicBezTo>
                  <a:cubicBezTo>
                    <a:pt x="0" y="848460"/>
                    <a:pt x="956930" y="1093176"/>
                    <a:pt x="2137363" y="1093176"/>
                  </a:cubicBezTo>
                  <a:cubicBezTo>
                    <a:pt x="3317796" y="1093176"/>
                    <a:pt x="4274726" y="848460"/>
                    <a:pt x="4274726" y="546588"/>
                  </a:cubicBezTo>
                  <a:cubicBezTo>
                    <a:pt x="4274726" y="244716"/>
                    <a:pt x="3317796" y="0"/>
                    <a:pt x="2137363"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4" name="TextBox 4"/>
            <p:cNvSpPr txBox="1"/>
            <p:nvPr/>
          </p:nvSpPr>
          <p:spPr>
            <a:xfrm>
              <a:off x="400756" y="64385"/>
              <a:ext cx="3473215" cy="926305"/>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198253" y="4168166"/>
            <a:ext cx="16230600" cy="867664"/>
          </a:xfrm>
          <a:prstGeom prst="rect">
            <a:avLst/>
          </a:prstGeom>
        </p:spPr>
        <p:txBody>
          <a:bodyPr lIns="0" tIns="0" rIns="0" bIns="0" rtlCol="0" anchor="t">
            <a:spAutoFit/>
          </a:bodyPr>
          <a:lstStyle/>
          <a:p>
            <a:pPr algn="ctr">
              <a:lnSpc>
                <a:spcPts val="6727"/>
              </a:lnSpc>
            </a:pPr>
            <a:r>
              <a:rPr lang="en-US" sz="5799" b="1" spc="498">
                <a:solidFill>
                  <a:srgbClr val="000000"/>
                </a:solidFill>
                <a:latin typeface="Roboto Condensed Bold"/>
                <a:ea typeface="Roboto Condensed Bold"/>
                <a:cs typeface="Roboto Condensed Bold"/>
                <a:sym typeface="Roboto Condensed Bold"/>
              </a:rPr>
              <a:t>RETROSPECTIVA DEL PROYECTO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4036" y="8792731"/>
            <a:ext cx="20324879" cy="5197681"/>
            <a:chOff x="0" y="0"/>
            <a:chExt cx="4274726" cy="1093176"/>
          </a:xfrm>
        </p:grpSpPr>
        <p:sp>
          <p:nvSpPr>
            <p:cNvPr id="3" name="Freeform 3"/>
            <p:cNvSpPr/>
            <p:nvPr/>
          </p:nvSpPr>
          <p:spPr>
            <a:xfrm>
              <a:off x="0" y="0"/>
              <a:ext cx="4274726" cy="1093176"/>
            </a:xfrm>
            <a:custGeom>
              <a:avLst/>
              <a:gdLst/>
              <a:ahLst/>
              <a:cxnLst/>
              <a:rect l="l" t="t" r="r" b="b"/>
              <a:pathLst>
                <a:path w="4274726" h="1093176">
                  <a:moveTo>
                    <a:pt x="2137363" y="0"/>
                  </a:moveTo>
                  <a:cubicBezTo>
                    <a:pt x="956930" y="0"/>
                    <a:pt x="0" y="244716"/>
                    <a:pt x="0" y="546588"/>
                  </a:cubicBezTo>
                  <a:cubicBezTo>
                    <a:pt x="0" y="848460"/>
                    <a:pt x="956930" y="1093176"/>
                    <a:pt x="2137363" y="1093176"/>
                  </a:cubicBezTo>
                  <a:cubicBezTo>
                    <a:pt x="3317796" y="1093176"/>
                    <a:pt x="4274726" y="848460"/>
                    <a:pt x="4274726" y="546588"/>
                  </a:cubicBezTo>
                  <a:cubicBezTo>
                    <a:pt x="4274726" y="244716"/>
                    <a:pt x="3317796" y="0"/>
                    <a:pt x="2137363"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4" name="TextBox 4"/>
            <p:cNvSpPr txBox="1"/>
            <p:nvPr/>
          </p:nvSpPr>
          <p:spPr>
            <a:xfrm>
              <a:off x="400756" y="64385"/>
              <a:ext cx="3473215" cy="926305"/>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00" y="4565968"/>
            <a:ext cx="16230600" cy="1183639"/>
          </a:xfrm>
          <a:prstGeom prst="rect">
            <a:avLst/>
          </a:prstGeom>
        </p:spPr>
        <p:txBody>
          <a:bodyPr lIns="0" tIns="0" rIns="0" bIns="0" rtlCol="0" anchor="t">
            <a:spAutoFit/>
          </a:bodyPr>
          <a:lstStyle/>
          <a:p>
            <a:pPr algn="ctr">
              <a:lnSpc>
                <a:spcPts val="9279"/>
              </a:lnSpc>
            </a:pPr>
            <a:r>
              <a:rPr lang="en-US" sz="7999" b="1" spc="687">
                <a:solidFill>
                  <a:srgbClr val="000000"/>
                </a:solidFill>
                <a:latin typeface="Roboto Condensed Bold"/>
                <a:ea typeface="Roboto Condensed Bold"/>
                <a:cs typeface="Roboto Condensed Bold"/>
                <a:sym typeface="Roboto Condensed Bold"/>
              </a:rPr>
              <a:t>GRACIAS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DD15FA2B-4A13-7637-FE85-BED8C9B7F255}"/>
              </a:ext>
            </a:extLst>
          </p:cNvPr>
          <p:cNvSpPr/>
          <p:nvPr/>
        </p:nvSpPr>
        <p:spPr>
          <a:xfrm>
            <a:off x="1764416" y="7916335"/>
            <a:ext cx="2895600" cy="6841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2" name="Group 2"/>
          <p:cNvGrpSpPr/>
          <p:nvPr/>
        </p:nvGrpSpPr>
        <p:grpSpPr>
          <a:xfrm>
            <a:off x="-1148802" y="6777624"/>
            <a:ext cx="20585603" cy="5264356"/>
            <a:chOff x="0" y="0"/>
            <a:chExt cx="4274726" cy="1093176"/>
          </a:xfrm>
        </p:grpSpPr>
        <p:sp>
          <p:nvSpPr>
            <p:cNvPr id="3" name="Freeform 3"/>
            <p:cNvSpPr/>
            <p:nvPr/>
          </p:nvSpPr>
          <p:spPr>
            <a:xfrm>
              <a:off x="0" y="0"/>
              <a:ext cx="4274726" cy="1093176"/>
            </a:xfrm>
            <a:custGeom>
              <a:avLst/>
              <a:gdLst/>
              <a:ahLst/>
              <a:cxnLst/>
              <a:rect l="l" t="t" r="r" b="b"/>
              <a:pathLst>
                <a:path w="4274726" h="1093176">
                  <a:moveTo>
                    <a:pt x="2137363" y="0"/>
                  </a:moveTo>
                  <a:cubicBezTo>
                    <a:pt x="956930" y="0"/>
                    <a:pt x="0" y="244716"/>
                    <a:pt x="0" y="546588"/>
                  </a:cubicBezTo>
                  <a:cubicBezTo>
                    <a:pt x="0" y="848460"/>
                    <a:pt x="956930" y="1093176"/>
                    <a:pt x="2137363" y="1093176"/>
                  </a:cubicBezTo>
                  <a:cubicBezTo>
                    <a:pt x="3317796" y="1093176"/>
                    <a:pt x="4274726" y="848460"/>
                    <a:pt x="4274726" y="546588"/>
                  </a:cubicBezTo>
                  <a:cubicBezTo>
                    <a:pt x="4274726" y="244716"/>
                    <a:pt x="3317796" y="0"/>
                    <a:pt x="2137363"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4" name="TextBox 4"/>
            <p:cNvSpPr txBox="1"/>
            <p:nvPr/>
          </p:nvSpPr>
          <p:spPr>
            <a:xfrm>
              <a:off x="400756" y="64385"/>
              <a:ext cx="3473215" cy="92630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96505" y="3281254"/>
            <a:ext cx="3694990" cy="4166396"/>
            <a:chOff x="0" y="0"/>
            <a:chExt cx="4926653" cy="5555194"/>
          </a:xfrm>
        </p:grpSpPr>
        <p:grpSp>
          <p:nvGrpSpPr>
            <p:cNvPr id="6" name="Group 6"/>
            <p:cNvGrpSpPr/>
            <p:nvPr/>
          </p:nvGrpSpPr>
          <p:grpSpPr>
            <a:xfrm>
              <a:off x="0" y="0"/>
              <a:ext cx="4857730" cy="4857710"/>
              <a:chOff x="0" y="0"/>
              <a:chExt cx="6350000" cy="6349975"/>
            </a:xfrm>
          </p:grpSpPr>
          <p:sp>
            <p:nvSpPr>
              <p:cNvPr id="7" name="Freeform 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t="-19283" b="-14211"/>
                </a:stretch>
              </a:blipFill>
            </p:spPr>
            <p:txBody>
              <a:bodyPr/>
              <a:lstStyle/>
              <a:p>
                <a:endParaRPr lang="es-CL"/>
              </a:p>
            </p:txBody>
          </p:sp>
        </p:grpSp>
        <p:sp>
          <p:nvSpPr>
            <p:cNvPr id="8" name="TextBox 8"/>
            <p:cNvSpPr txBox="1"/>
            <p:nvPr/>
          </p:nvSpPr>
          <p:spPr>
            <a:xfrm>
              <a:off x="72088" y="4179276"/>
              <a:ext cx="4854565" cy="1375918"/>
            </a:xfrm>
            <a:prstGeom prst="rect">
              <a:avLst/>
            </a:prstGeom>
            <a:solidFill>
              <a:schemeClr val="bg1"/>
            </a:solidFill>
          </p:spPr>
          <p:txBody>
            <a:bodyPr lIns="0" tIns="0" rIns="0" bIns="0" rtlCol="0" anchor="t">
              <a:spAutoFit/>
            </a:bodyPr>
            <a:lstStyle/>
            <a:p>
              <a:pPr algn="l">
                <a:lnSpc>
                  <a:spcPts val="4032"/>
                </a:lnSpc>
              </a:pPr>
              <a:r>
                <a:rPr lang="en-US" sz="3600" b="1" dirty="0">
                  <a:solidFill>
                    <a:srgbClr val="000000"/>
                  </a:solidFill>
                  <a:latin typeface="TT Chocolates Ultra-Bold"/>
                  <a:ea typeface="TT Chocolates Ultra-Bold"/>
                  <a:cs typeface="TT Chocolates Ultra-Bold"/>
                  <a:sym typeface="TT Chocolates Ultra-Bold"/>
                </a:rPr>
                <a:t>DAMIAN ALBURQUENQUE</a:t>
              </a:r>
            </a:p>
          </p:txBody>
        </p:sp>
      </p:grpSp>
      <p:grpSp>
        <p:nvGrpSpPr>
          <p:cNvPr id="9" name="Group 9"/>
          <p:cNvGrpSpPr/>
          <p:nvPr/>
        </p:nvGrpSpPr>
        <p:grpSpPr>
          <a:xfrm>
            <a:off x="12972695" y="4895115"/>
            <a:ext cx="3643297" cy="3705347"/>
            <a:chOff x="0" y="0"/>
            <a:chExt cx="4857730" cy="4940462"/>
          </a:xfrm>
        </p:grpSpPr>
        <p:grpSp>
          <p:nvGrpSpPr>
            <p:cNvPr id="10" name="Group 10"/>
            <p:cNvGrpSpPr/>
            <p:nvPr/>
          </p:nvGrpSpPr>
          <p:grpSpPr>
            <a:xfrm>
              <a:off x="0" y="0"/>
              <a:ext cx="4857730" cy="4857710"/>
              <a:chOff x="0" y="0"/>
              <a:chExt cx="6350000" cy="6349975"/>
            </a:xfrm>
          </p:grpSpPr>
          <p:sp>
            <p:nvSpPr>
              <p:cNvPr id="11" name="Freeform 1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6340" t="-16666" b="-25120"/>
                </a:stretch>
              </a:blipFill>
            </p:spPr>
            <p:txBody>
              <a:bodyPr/>
              <a:lstStyle/>
              <a:p>
                <a:endParaRPr lang="es-CL"/>
              </a:p>
            </p:txBody>
          </p:sp>
        </p:grpSp>
        <p:sp>
          <p:nvSpPr>
            <p:cNvPr id="12" name="TextBox 12"/>
            <p:cNvSpPr txBox="1"/>
            <p:nvPr/>
          </p:nvSpPr>
          <p:spPr>
            <a:xfrm>
              <a:off x="469586" y="4237644"/>
              <a:ext cx="4388144" cy="702818"/>
            </a:xfrm>
            <a:prstGeom prst="rect">
              <a:avLst/>
            </a:prstGeom>
            <a:solidFill>
              <a:schemeClr val="bg1"/>
            </a:solidFill>
          </p:spPr>
          <p:txBody>
            <a:bodyPr lIns="0" tIns="0" rIns="0" bIns="0" rtlCol="0" anchor="t">
              <a:spAutoFit/>
            </a:bodyPr>
            <a:lstStyle/>
            <a:p>
              <a:pPr algn="l">
                <a:lnSpc>
                  <a:spcPts val="4032"/>
                </a:lnSpc>
              </a:pPr>
              <a:r>
                <a:rPr lang="en-US" sz="3600" b="1" dirty="0">
                  <a:solidFill>
                    <a:srgbClr val="000000"/>
                  </a:solidFill>
                  <a:latin typeface="TT Chocolates Bold"/>
                  <a:ea typeface="TT Chocolates Bold"/>
                  <a:cs typeface="TT Chocolates Bold"/>
                  <a:sym typeface="TT Chocolates Bold"/>
                </a:rPr>
                <a:t>KEVIN GODOY</a:t>
              </a:r>
            </a:p>
          </p:txBody>
        </p:sp>
      </p:grpSp>
      <p:grpSp>
        <p:nvGrpSpPr>
          <p:cNvPr id="13" name="Group 13"/>
          <p:cNvGrpSpPr/>
          <p:nvPr/>
        </p:nvGrpSpPr>
        <p:grpSpPr>
          <a:xfrm>
            <a:off x="1673057" y="4895115"/>
            <a:ext cx="3643297" cy="3661571"/>
            <a:chOff x="0" y="1"/>
            <a:chExt cx="4857730" cy="4882094"/>
          </a:xfrm>
        </p:grpSpPr>
        <p:grpSp>
          <p:nvGrpSpPr>
            <p:cNvPr id="14" name="Group 14"/>
            <p:cNvGrpSpPr/>
            <p:nvPr/>
          </p:nvGrpSpPr>
          <p:grpSpPr>
            <a:xfrm>
              <a:off x="0" y="1"/>
              <a:ext cx="4857730" cy="4857710"/>
              <a:chOff x="0" y="1"/>
              <a:chExt cx="6350000" cy="6349975"/>
            </a:xfrm>
          </p:grpSpPr>
          <p:sp>
            <p:nvSpPr>
              <p:cNvPr id="15" name="Freeform 15"/>
              <p:cNvSpPr/>
              <p:nvPr/>
            </p:nvSpPr>
            <p:spPr>
              <a:xfrm>
                <a:off x="0" y="1"/>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t="-9524" b="-9524"/>
                </a:stretch>
              </a:blipFill>
            </p:spPr>
            <p:txBody>
              <a:bodyPr/>
              <a:lstStyle/>
              <a:p>
                <a:endParaRPr lang="es-CL"/>
              </a:p>
            </p:txBody>
          </p:sp>
        </p:grpSp>
        <p:sp>
          <p:nvSpPr>
            <p:cNvPr id="16" name="TextBox 16"/>
            <p:cNvSpPr txBox="1"/>
            <p:nvPr/>
          </p:nvSpPr>
          <p:spPr>
            <a:xfrm>
              <a:off x="303281" y="4179276"/>
              <a:ext cx="4214881" cy="702819"/>
            </a:xfrm>
            <a:prstGeom prst="rect">
              <a:avLst/>
            </a:prstGeom>
            <a:solidFill>
              <a:schemeClr val="bg1"/>
            </a:solidFill>
          </p:spPr>
          <p:txBody>
            <a:bodyPr lIns="0" tIns="0" rIns="0" bIns="0" rtlCol="0" anchor="t">
              <a:spAutoFit/>
            </a:bodyPr>
            <a:lstStyle/>
            <a:p>
              <a:pPr algn="l">
                <a:lnSpc>
                  <a:spcPts val="4032"/>
                </a:lnSpc>
              </a:pPr>
              <a:r>
                <a:rPr lang="en-US" sz="3600" b="1" dirty="0">
                  <a:solidFill>
                    <a:srgbClr val="000000"/>
                  </a:solidFill>
                  <a:latin typeface="TT Chocolates Bold"/>
                  <a:ea typeface="TT Chocolates Bold"/>
                  <a:cs typeface="TT Chocolates Bold"/>
                  <a:sym typeface="TT Chocolates Bold"/>
                </a:rPr>
                <a:t>ALONSO LEIVA</a:t>
              </a:r>
            </a:p>
          </p:txBody>
        </p:sp>
      </p:grpSp>
      <p:grpSp>
        <p:nvGrpSpPr>
          <p:cNvPr id="17" name="Group 17"/>
          <p:cNvGrpSpPr/>
          <p:nvPr/>
        </p:nvGrpSpPr>
        <p:grpSpPr>
          <a:xfrm>
            <a:off x="6312878" y="2029982"/>
            <a:ext cx="5662243" cy="47625"/>
            <a:chOff x="0" y="0"/>
            <a:chExt cx="1491290" cy="12543"/>
          </a:xfrm>
        </p:grpSpPr>
        <p:sp>
          <p:nvSpPr>
            <p:cNvPr id="18" name="Freeform 18"/>
            <p:cNvSpPr/>
            <p:nvPr/>
          </p:nvSpPr>
          <p:spPr>
            <a:xfrm>
              <a:off x="0" y="0"/>
              <a:ext cx="1491290" cy="12543"/>
            </a:xfrm>
            <a:custGeom>
              <a:avLst/>
              <a:gdLst/>
              <a:ahLst/>
              <a:cxnLst/>
              <a:rect l="l" t="t" r="r" b="b"/>
              <a:pathLst>
                <a:path w="1491290" h="12543">
                  <a:moveTo>
                    <a:pt x="6272" y="0"/>
                  </a:moveTo>
                  <a:lnTo>
                    <a:pt x="1485019" y="0"/>
                  </a:lnTo>
                  <a:cubicBezTo>
                    <a:pt x="1486682" y="0"/>
                    <a:pt x="1488277" y="661"/>
                    <a:pt x="1489454" y="1837"/>
                  </a:cubicBezTo>
                  <a:cubicBezTo>
                    <a:pt x="1490630" y="3013"/>
                    <a:pt x="1491290" y="4608"/>
                    <a:pt x="1491290" y="6272"/>
                  </a:cubicBezTo>
                  <a:lnTo>
                    <a:pt x="1491290" y="6272"/>
                  </a:lnTo>
                  <a:cubicBezTo>
                    <a:pt x="1491290" y="7935"/>
                    <a:pt x="1490630" y="9530"/>
                    <a:pt x="1489454" y="10706"/>
                  </a:cubicBezTo>
                  <a:cubicBezTo>
                    <a:pt x="1488277" y="11882"/>
                    <a:pt x="1486682" y="12543"/>
                    <a:pt x="1485019"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19" name="TextBox 19"/>
            <p:cNvSpPr txBox="1"/>
            <p:nvPr/>
          </p:nvSpPr>
          <p:spPr>
            <a:xfrm>
              <a:off x="0" y="-38100"/>
              <a:ext cx="1491290" cy="50643"/>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511039" y="1195019"/>
            <a:ext cx="5265923" cy="684127"/>
          </a:xfrm>
          <a:prstGeom prst="rect">
            <a:avLst/>
          </a:prstGeom>
        </p:spPr>
        <p:txBody>
          <a:bodyPr lIns="0" tIns="0" rIns="0" bIns="0" rtlCol="0" anchor="t">
            <a:spAutoFit/>
          </a:bodyPr>
          <a:lstStyle/>
          <a:p>
            <a:pPr algn="l">
              <a:lnSpc>
                <a:spcPts val="5336"/>
              </a:lnSpc>
            </a:pPr>
            <a:r>
              <a:rPr lang="en-US" sz="4560" b="1">
                <a:solidFill>
                  <a:srgbClr val="1F2020"/>
                </a:solidFill>
                <a:latin typeface="Roboto Condensed Bold"/>
                <a:ea typeface="Roboto Condensed Bold"/>
                <a:cs typeface="Roboto Condensed Bold"/>
                <a:sym typeface="Roboto Condensed Bold"/>
              </a:rPr>
              <a:t>EQUIPO DE TRABAJO</a:t>
            </a:r>
          </a:p>
        </p:txBody>
      </p:sp>
      <p:grpSp>
        <p:nvGrpSpPr>
          <p:cNvPr id="21" name="Group 21"/>
          <p:cNvGrpSpPr/>
          <p:nvPr/>
        </p:nvGrpSpPr>
        <p:grpSpPr>
          <a:xfrm>
            <a:off x="17966760" y="6065352"/>
            <a:ext cx="110068" cy="660548"/>
            <a:chOff x="0" y="0"/>
            <a:chExt cx="28989" cy="173972"/>
          </a:xfrm>
        </p:grpSpPr>
        <p:sp>
          <p:nvSpPr>
            <p:cNvPr id="22" name="Freeform 22"/>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23" name="TextBox 23"/>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100000">
            <a:off x="-5312459" y="-1570060"/>
            <a:ext cx="14817002" cy="11207042"/>
          </a:xfrm>
          <a:custGeom>
            <a:avLst/>
            <a:gdLst/>
            <a:ahLst/>
            <a:cxnLst/>
            <a:rect l="l" t="t" r="r" b="b"/>
            <a:pathLst>
              <a:path w="14817002" h="11207042">
                <a:moveTo>
                  <a:pt x="0" y="0"/>
                </a:moveTo>
                <a:lnTo>
                  <a:pt x="14817002" y="0"/>
                </a:lnTo>
                <a:lnTo>
                  <a:pt x="14817002" y="11207041"/>
                </a:lnTo>
                <a:lnTo>
                  <a:pt x="0" y="112070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3" name="Freeform 3"/>
          <p:cNvSpPr/>
          <p:nvPr/>
        </p:nvSpPr>
        <p:spPr>
          <a:xfrm>
            <a:off x="1120998" y="866201"/>
            <a:ext cx="5692244" cy="1482060"/>
          </a:xfrm>
          <a:custGeom>
            <a:avLst/>
            <a:gdLst/>
            <a:ahLst/>
            <a:cxnLst/>
            <a:rect l="l" t="t" r="r" b="b"/>
            <a:pathLst>
              <a:path w="5692244" h="1482060">
                <a:moveTo>
                  <a:pt x="0" y="0"/>
                </a:moveTo>
                <a:lnTo>
                  <a:pt x="5692244" y="0"/>
                </a:lnTo>
                <a:lnTo>
                  <a:pt x="5692244" y="1482060"/>
                </a:lnTo>
                <a:lnTo>
                  <a:pt x="0" y="1482060"/>
                </a:lnTo>
                <a:lnTo>
                  <a:pt x="0" y="0"/>
                </a:lnTo>
                <a:close/>
              </a:path>
            </a:pathLst>
          </a:custGeom>
          <a:blipFill>
            <a:blip r:embed="rId4"/>
            <a:stretch>
              <a:fillRect/>
            </a:stretch>
          </a:blipFill>
        </p:spPr>
        <p:txBody>
          <a:bodyPr/>
          <a:lstStyle/>
          <a:p>
            <a:endParaRPr lang="es-CL"/>
          </a:p>
        </p:txBody>
      </p:sp>
      <p:sp>
        <p:nvSpPr>
          <p:cNvPr id="4" name="Freeform 4"/>
          <p:cNvSpPr/>
          <p:nvPr/>
        </p:nvSpPr>
        <p:spPr>
          <a:xfrm>
            <a:off x="434876" y="3074125"/>
            <a:ext cx="8393464" cy="4930694"/>
          </a:xfrm>
          <a:custGeom>
            <a:avLst/>
            <a:gdLst/>
            <a:ahLst/>
            <a:cxnLst/>
            <a:rect l="l" t="t" r="r" b="b"/>
            <a:pathLst>
              <a:path w="8393464" h="4930694">
                <a:moveTo>
                  <a:pt x="0" y="0"/>
                </a:moveTo>
                <a:lnTo>
                  <a:pt x="8393464" y="0"/>
                </a:lnTo>
                <a:lnTo>
                  <a:pt x="8393464" y="4930694"/>
                </a:lnTo>
                <a:lnTo>
                  <a:pt x="0" y="4930694"/>
                </a:lnTo>
                <a:lnTo>
                  <a:pt x="0" y="0"/>
                </a:lnTo>
                <a:close/>
              </a:path>
            </a:pathLst>
          </a:custGeom>
          <a:blipFill>
            <a:blip r:embed="rId5"/>
            <a:stretch>
              <a:fillRect l="-2391" r="-2391"/>
            </a:stretch>
          </a:blipFill>
        </p:spPr>
        <p:txBody>
          <a:bodyPr/>
          <a:lstStyle/>
          <a:p>
            <a:endParaRPr lang="es-CL"/>
          </a:p>
        </p:txBody>
      </p:sp>
      <p:sp>
        <p:nvSpPr>
          <p:cNvPr id="5" name="TextBox 5"/>
          <p:cNvSpPr txBox="1"/>
          <p:nvPr/>
        </p:nvSpPr>
        <p:spPr>
          <a:xfrm>
            <a:off x="10157131" y="1428161"/>
            <a:ext cx="6304129" cy="443865"/>
          </a:xfrm>
          <a:prstGeom prst="rect">
            <a:avLst/>
          </a:prstGeom>
        </p:spPr>
        <p:txBody>
          <a:bodyPr lIns="0" tIns="0" rIns="0" bIns="0" rtlCol="0" anchor="t">
            <a:spAutoFit/>
          </a:bodyPr>
          <a:lstStyle/>
          <a:p>
            <a:pPr algn="l">
              <a:lnSpc>
                <a:spcPts val="3254"/>
              </a:lnSpc>
            </a:pPr>
            <a:r>
              <a:rPr lang="en-US" sz="3499" b="1">
                <a:solidFill>
                  <a:srgbClr val="000000"/>
                </a:solidFill>
                <a:latin typeface="TT Chocolates Ultra-Bold"/>
                <a:ea typeface="TT Chocolates Ultra-Bold"/>
                <a:cs typeface="TT Chocolates Ultra-Bold"/>
                <a:sym typeface="TT Chocolates Ultra-Bold"/>
              </a:rPr>
              <a:t>ORIGEN DE LA PROBLEMÁTICA</a:t>
            </a:r>
          </a:p>
        </p:txBody>
      </p:sp>
      <p:sp>
        <p:nvSpPr>
          <p:cNvPr id="6" name="TextBox 6"/>
          <p:cNvSpPr txBox="1"/>
          <p:nvPr/>
        </p:nvSpPr>
        <p:spPr>
          <a:xfrm>
            <a:off x="9038414" y="2801161"/>
            <a:ext cx="8941596" cy="6153150"/>
          </a:xfrm>
          <a:prstGeom prst="rect">
            <a:avLst/>
          </a:prstGeom>
        </p:spPr>
        <p:txBody>
          <a:bodyPr lIns="0" tIns="0" rIns="0" bIns="0" rtlCol="0" anchor="t">
            <a:spAutoFit/>
          </a:bodyPr>
          <a:lstStyle/>
          <a:p>
            <a:pPr marL="582928" lvl="1" indent="-291464" algn="l">
              <a:lnSpc>
                <a:spcPts val="3239"/>
              </a:lnSpc>
              <a:buFont typeface="Arial"/>
              <a:buChar char="•"/>
            </a:pPr>
            <a:r>
              <a:rPr lang="en-US" sz="2699">
                <a:solidFill>
                  <a:srgbClr val="000000"/>
                </a:solidFill>
                <a:latin typeface="Roboto Condensed"/>
                <a:ea typeface="Roboto Condensed"/>
                <a:cs typeface="Roboto Condensed"/>
                <a:sym typeface="Roboto Condensed"/>
              </a:rPr>
              <a:t>El problema central radica en la ineficiencia y lentitud del proceso tradicional de compra en la automotora. El sistema actual que presenta la automotora es un tanto ineficiente en manejar la capacidad para realizar un seguimiento preciso y en tiempo real de las ventas y de los clientes. Concretamente, el cliente promedio se demora aproximadamente 40 minutos en comprar 10 productos, de los cuales hasta 10 min de esos 40 se podía demorar solamente en el proceso de pago, dependiendo obviamente de la hora y cantidad de gente</a:t>
            </a:r>
          </a:p>
          <a:p>
            <a:pPr algn="l">
              <a:lnSpc>
                <a:spcPts val="3239"/>
              </a:lnSpc>
            </a:pPr>
            <a:endParaRPr lang="en-US" sz="2699">
              <a:solidFill>
                <a:srgbClr val="000000"/>
              </a:solidFill>
              <a:latin typeface="Roboto Condensed"/>
              <a:ea typeface="Roboto Condensed"/>
              <a:cs typeface="Roboto Condensed"/>
              <a:sym typeface="Roboto Condensed"/>
            </a:endParaRPr>
          </a:p>
          <a:p>
            <a:pPr marL="582928" lvl="1" indent="-291464" algn="l">
              <a:lnSpc>
                <a:spcPts val="3239"/>
              </a:lnSpc>
              <a:buFont typeface="Arial"/>
              <a:buChar char="•"/>
            </a:pPr>
            <a:r>
              <a:rPr lang="en-US" sz="2699">
                <a:solidFill>
                  <a:srgbClr val="000000"/>
                </a:solidFill>
                <a:latin typeface="Roboto Condensed"/>
                <a:ea typeface="Roboto Condensed"/>
                <a:cs typeface="Roboto Condensed"/>
                <a:sym typeface="Roboto Condensed"/>
              </a:rPr>
              <a:t>Por otra parte, la poca eficiencia de venta en caja de la que hablábamos provoca lentitud en las ventas y que las personas prefieran sitios más digitalizados para realizar sus compras.</a:t>
            </a:r>
          </a:p>
          <a:p>
            <a:pPr algn="l">
              <a:lnSpc>
                <a:spcPts val="3239"/>
              </a:lnSpc>
            </a:pPr>
            <a:endParaRPr lang="en-US" sz="2699">
              <a:solidFill>
                <a:srgbClr val="000000"/>
              </a:solidFill>
              <a:latin typeface="Roboto Condensed"/>
              <a:ea typeface="Roboto Condensed"/>
              <a:cs typeface="Roboto Condensed"/>
              <a:sym typeface="Roboto Condensed"/>
            </a:endParaRPr>
          </a:p>
        </p:txBody>
      </p:sp>
      <p:grpSp>
        <p:nvGrpSpPr>
          <p:cNvPr id="7" name="Group 7"/>
          <p:cNvGrpSpPr/>
          <p:nvPr/>
        </p:nvGrpSpPr>
        <p:grpSpPr>
          <a:xfrm>
            <a:off x="10157131" y="1999815"/>
            <a:ext cx="6160004" cy="47625"/>
            <a:chOff x="0" y="0"/>
            <a:chExt cx="1622388" cy="12543"/>
          </a:xfrm>
        </p:grpSpPr>
        <p:sp>
          <p:nvSpPr>
            <p:cNvPr id="8" name="Freeform 8"/>
            <p:cNvSpPr/>
            <p:nvPr/>
          </p:nvSpPr>
          <p:spPr>
            <a:xfrm>
              <a:off x="0" y="0"/>
              <a:ext cx="1622388" cy="12543"/>
            </a:xfrm>
            <a:custGeom>
              <a:avLst/>
              <a:gdLst/>
              <a:ahLst/>
              <a:cxnLst/>
              <a:rect l="l" t="t" r="r" b="b"/>
              <a:pathLst>
                <a:path w="1622388" h="12543">
                  <a:moveTo>
                    <a:pt x="6272" y="0"/>
                  </a:moveTo>
                  <a:lnTo>
                    <a:pt x="1616116" y="0"/>
                  </a:lnTo>
                  <a:cubicBezTo>
                    <a:pt x="1617780" y="0"/>
                    <a:pt x="1619375" y="661"/>
                    <a:pt x="1620551" y="1837"/>
                  </a:cubicBezTo>
                  <a:cubicBezTo>
                    <a:pt x="1621727" y="3013"/>
                    <a:pt x="1622388" y="4608"/>
                    <a:pt x="1622388" y="6272"/>
                  </a:cubicBezTo>
                  <a:lnTo>
                    <a:pt x="1622388" y="6272"/>
                  </a:lnTo>
                  <a:cubicBezTo>
                    <a:pt x="1622388" y="7935"/>
                    <a:pt x="1621727" y="9530"/>
                    <a:pt x="1620551" y="10706"/>
                  </a:cubicBezTo>
                  <a:cubicBezTo>
                    <a:pt x="1619375" y="11882"/>
                    <a:pt x="1617780" y="12543"/>
                    <a:pt x="161611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9" name="TextBox 9"/>
            <p:cNvSpPr txBox="1"/>
            <p:nvPr/>
          </p:nvSpPr>
          <p:spPr>
            <a:xfrm>
              <a:off x="0" y="-38100"/>
              <a:ext cx="1622388" cy="50643"/>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100000">
            <a:off x="-5312459" y="-1570060"/>
            <a:ext cx="14817002" cy="11207042"/>
          </a:xfrm>
          <a:custGeom>
            <a:avLst/>
            <a:gdLst/>
            <a:ahLst/>
            <a:cxnLst/>
            <a:rect l="l" t="t" r="r" b="b"/>
            <a:pathLst>
              <a:path w="14817002" h="11207042">
                <a:moveTo>
                  <a:pt x="0" y="0"/>
                </a:moveTo>
                <a:lnTo>
                  <a:pt x="14817002" y="0"/>
                </a:lnTo>
                <a:lnTo>
                  <a:pt x="14817002" y="11207041"/>
                </a:lnTo>
                <a:lnTo>
                  <a:pt x="0" y="112070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3" name="Freeform 3"/>
          <p:cNvSpPr/>
          <p:nvPr/>
        </p:nvSpPr>
        <p:spPr>
          <a:xfrm>
            <a:off x="4204010" y="2264177"/>
            <a:ext cx="12001761" cy="7231061"/>
          </a:xfrm>
          <a:custGeom>
            <a:avLst/>
            <a:gdLst/>
            <a:ahLst/>
            <a:cxnLst/>
            <a:rect l="l" t="t" r="r" b="b"/>
            <a:pathLst>
              <a:path w="12001761" h="7231061">
                <a:moveTo>
                  <a:pt x="0" y="0"/>
                </a:moveTo>
                <a:lnTo>
                  <a:pt x="12001761" y="0"/>
                </a:lnTo>
                <a:lnTo>
                  <a:pt x="12001761" y="7231061"/>
                </a:lnTo>
                <a:lnTo>
                  <a:pt x="0" y="7231061"/>
                </a:lnTo>
                <a:lnTo>
                  <a:pt x="0" y="0"/>
                </a:lnTo>
                <a:close/>
              </a:path>
            </a:pathLst>
          </a:custGeom>
          <a:blipFill>
            <a:blip r:embed="rId4"/>
            <a:stretch>
              <a:fillRect/>
            </a:stretch>
          </a:blipFill>
        </p:spPr>
        <p:txBody>
          <a:bodyPr/>
          <a:lstStyle/>
          <a:p>
            <a:endParaRPr lang="es-CL"/>
          </a:p>
        </p:txBody>
      </p:sp>
      <p:sp>
        <p:nvSpPr>
          <p:cNvPr id="4" name="TextBox 4"/>
          <p:cNvSpPr txBox="1"/>
          <p:nvPr/>
        </p:nvSpPr>
        <p:spPr>
          <a:xfrm>
            <a:off x="8718432" y="1114425"/>
            <a:ext cx="6914863" cy="443865"/>
          </a:xfrm>
          <a:prstGeom prst="rect">
            <a:avLst/>
          </a:prstGeom>
        </p:spPr>
        <p:txBody>
          <a:bodyPr lIns="0" tIns="0" rIns="0" bIns="0" rtlCol="0" anchor="t">
            <a:spAutoFit/>
          </a:bodyPr>
          <a:lstStyle/>
          <a:p>
            <a:pPr algn="l">
              <a:lnSpc>
                <a:spcPts val="3254"/>
              </a:lnSpc>
            </a:pPr>
            <a:r>
              <a:rPr lang="en-US" sz="3499" b="1">
                <a:solidFill>
                  <a:srgbClr val="000000"/>
                </a:solidFill>
                <a:latin typeface="TT Chocolates Ultra-Bold"/>
                <a:ea typeface="TT Chocolates Ultra-Bold"/>
                <a:cs typeface="TT Chocolates Ultra-Bold"/>
                <a:sym typeface="TT Chocolates Ultra-Bold"/>
              </a:rPr>
              <a:t>GRÁFICO DE LA PROBLEMÁTICA</a:t>
            </a:r>
          </a:p>
        </p:txBody>
      </p:sp>
      <p:grpSp>
        <p:nvGrpSpPr>
          <p:cNvPr id="5" name="Group 5"/>
          <p:cNvGrpSpPr/>
          <p:nvPr/>
        </p:nvGrpSpPr>
        <p:grpSpPr>
          <a:xfrm>
            <a:off x="8718432" y="1637807"/>
            <a:ext cx="6341008" cy="77792"/>
            <a:chOff x="0" y="0"/>
            <a:chExt cx="1670060" cy="20489"/>
          </a:xfrm>
        </p:grpSpPr>
        <p:sp>
          <p:nvSpPr>
            <p:cNvPr id="6" name="Freeform 6"/>
            <p:cNvSpPr/>
            <p:nvPr/>
          </p:nvSpPr>
          <p:spPr>
            <a:xfrm>
              <a:off x="0" y="0"/>
              <a:ext cx="1670060" cy="20489"/>
            </a:xfrm>
            <a:custGeom>
              <a:avLst/>
              <a:gdLst/>
              <a:ahLst/>
              <a:cxnLst/>
              <a:rect l="l" t="t" r="r" b="b"/>
              <a:pathLst>
                <a:path w="1670060" h="20489">
                  <a:moveTo>
                    <a:pt x="10244" y="0"/>
                  </a:moveTo>
                  <a:lnTo>
                    <a:pt x="1659816" y="0"/>
                  </a:lnTo>
                  <a:cubicBezTo>
                    <a:pt x="1665473" y="0"/>
                    <a:pt x="1670060" y="4587"/>
                    <a:pt x="1670060" y="10244"/>
                  </a:cubicBezTo>
                  <a:lnTo>
                    <a:pt x="1670060" y="10244"/>
                  </a:lnTo>
                  <a:cubicBezTo>
                    <a:pt x="1670060" y="15902"/>
                    <a:pt x="1665473" y="20489"/>
                    <a:pt x="1659816" y="20489"/>
                  </a:cubicBezTo>
                  <a:lnTo>
                    <a:pt x="10244" y="20489"/>
                  </a:lnTo>
                  <a:cubicBezTo>
                    <a:pt x="4587" y="20489"/>
                    <a:pt x="0" y="15902"/>
                    <a:pt x="0" y="10244"/>
                  </a:cubicBezTo>
                  <a:lnTo>
                    <a:pt x="0" y="10244"/>
                  </a:lnTo>
                  <a:cubicBezTo>
                    <a:pt x="0" y="4587"/>
                    <a:pt x="4587" y="0"/>
                    <a:pt x="10244"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7" name="TextBox 7"/>
            <p:cNvSpPr txBox="1"/>
            <p:nvPr/>
          </p:nvSpPr>
          <p:spPr>
            <a:xfrm>
              <a:off x="0" y="-38100"/>
              <a:ext cx="1670060" cy="58589"/>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750880" flipV="1">
            <a:off x="808128" y="4561313"/>
            <a:ext cx="21501268" cy="16262777"/>
          </a:xfrm>
          <a:custGeom>
            <a:avLst/>
            <a:gdLst/>
            <a:ahLst/>
            <a:cxnLst/>
            <a:rect l="l" t="t" r="r" b="b"/>
            <a:pathLst>
              <a:path w="21501268" h="16262777">
                <a:moveTo>
                  <a:pt x="0" y="16262777"/>
                </a:moveTo>
                <a:lnTo>
                  <a:pt x="21501267" y="16262777"/>
                </a:lnTo>
                <a:lnTo>
                  <a:pt x="21501267" y="0"/>
                </a:lnTo>
                <a:lnTo>
                  <a:pt x="0" y="0"/>
                </a:lnTo>
                <a:lnTo>
                  <a:pt x="0" y="1626277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3" name="Freeform 3"/>
          <p:cNvSpPr/>
          <p:nvPr/>
        </p:nvSpPr>
        <p:spPr>
          <a:xfrm>
            <a:off x="3305124" y="1706880"/>
            <a:ext cx="11677752" cy="7836612"/>
          </a:xfrm>
          <a:custGeom>
            <a:avLst/>
            <a:gdLst/>
            <a:ahLst/>
            <a:cxnLst/>
            <a:rect l="l" t="t" r="r" b="b"/>
            <a:pathLst>
              <a:path w="11677752" h="7836612">
                <a:moveTo>
                  <a:pt x="0" y="0"/>
                </a:moveTo>
                <a:lnTo>
                  <a:pt x="11677752" y="0"/>
                </a:lnTo>
                <a:lnTo>
                  <a:pt x="11677752" y="7836612"/>
                </a:lnTo>
                <a:lnTo>
                  <a:pt x="0" y="7836612"/>
                </a:lnTo>
                <a:lnTo>
                  <a:pt x="0" y="0"/>
                </a:lnTo>
                <a:close/>
              </a:path>
            </a:pathLst>
          </a:custGeom>
          <a:blipFill>
            <a:blip r:embed="rId4"/>
            <a:stretch>
              <a:fillRect/>
            </a:stretch>
          </a:blipFill>
        </p:spPr>
        <p:txBody>
          <a:bodyPr/>
          <a:lstStyle/>
          <a:p>
            <a:endParaRPr lang="es-CL"/>
          </a:p>
        </p:txBody>
      </p:sp>
      <p:sp>
        <p:nvSpPr>
          <p:cNvPr id="4" name="TextBox 4"/>
          <p:cNvSpPr txBox="1"/>
          <p:nvPr/>
        </p:nvSpPr>
        <p:spPr>
          <a:xfrm>
            <a:off x="700157" y="365760"/>
            <a:ext cx="16230600" cy="930909"/>
          </a:xfrm>
          <a:prstGeom prst="rect">
            <a:avLst/>
          </a:prstGeom>
        </p:spPr>
        <p:txBody>
          <a:bodyPr lIns="0" tIns="0" rIns="0" bIns="0" rtlCol="0" anchor="t">
            <a:spAutoFit/>
          </a:bodyPr>
          <a:lstStyle/>
          <a:p>
            <a:pPr algn="ctr">
              <a:lnSpc>
                <a:spcPts val="8120"/>
              </a:lnSpc>
            </a:pPr>
            <a:r>
              <a:rPr lang="en-US" sz="4000" b="1" spc="344">
                <a:solidFill>
                  <a:srgbClr val="000000"/>
                </a:solidFill>
                <a:latin typeface="Roboto Condensed Bold"/>
                <a:ea typeface="Roboto Condensed Bold"/>
                <a:cs typeface="Roboto Condensed Bold"/>
                <a:sym typeface="Roboto Condensed Bold"/>
              </a:rPr>
              <a:t>DESCRIPCIÓN DE LA SOLUCIÓN</a:t>
            </a:r>
          </a:p>
        </p:txBody>
      </p:sp>
      <p:grpSp>
        <p:nvGrpSpPr>
          <p:cNvPr id="5" name="Group 5"/>
          <p:cNvGrpSpPr/>
          <p:nvPr/>
        </p:nvGrpSpPr>
        <p:grpSpPr>
          <a:xfrm>
            <a:off x="3305124" y="1367790"/>
            <a:ext cx="10881191" cy="47625"/>
            <a:chOff x="0" y="0"/>
            <a:chExt cx="2865828" cy="12543"/>
          </a:xfrm>
        </p:grpSpPr>
        <p:sp>
          <p:nvSpPr>
            <p:cNvPr id="6" name="Freeform 6"/>
            <p:cNvSpPr/>
            <p:nvPr/>
          </p:nvSpPr>
          <p:spPr>
            <a:xfrm>
              <a:off x="0" y="0"/>
              <a:ext cx="2865828" cy="12543"/>
            </a:xfrm>
            <a:custGeom>
              <a:avLst/>
              <a:gdLst/>
              <a:ahLst/>
              <a:cxnLst/>
              <a:rect l="l" t="t" r="r" b="b"/>
              <a:pathLst>
                <a:path w="2865828" h="12543">
                  <a:moveTo>
                    <a:pt x="6272" y="0"/>
                  </a:moveTo>
                  <a:lnTo>
                    <a:pt x="2859557" y="0"/>
                  </a:lnTo>
                  <a:cubicBezTo>
                    <a:pt x="2861220" y="0"/>
                    <a:pt x="2862815" y="661"/>
                    <a:pt x="2863991" y="1837"/>
                  </a:cubicBezTo>
                  <a:cubicBezTo>
                    <a:pt x="2865167" y="3013"/>
                    <a:pt x="2865828" y="4608"/>
                    <a:pt x="2865828" y="6272"/>
                  </a:cubicBezTo>
                  <a:lnTo>
                    <a:pt x="2865828" y="6272"/>
                  </a:lnTo>
                  <a:cubicBezTo>
                    <a:pt x="2865828" y="7935"/>
                    <a:pt x="2865167" y="9530"/>
                    <a:pt x="2863991" y="10706"/>
                  </a:cubicBezTo>
                  <a:cubicBezTo>
                    <a:pt x="2862815" y="11882"/>
                    <a:pt x="2861220" y="12543"/>
                    <a:pt x="285955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7" name="TextBox 7"/>
            <p:cNvSpPr txBox="1"/>
            <p:nvPr/>
          </p:nvSpPr>
          <p:spPr>
            <a:xfrm>
              <a:off x="0" y="-38100"/>
              <a:ext cx="2865828" cy="50643"/>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81181" y="2219120"/>
            <a:ext cx="4993978" cy="414528"/>
          </a:xfrm>
          <a:prstGeom prst="rect">
            <a:avLst/>
          </a:prstGeom>
        </p:spPr>
        <p:txBody>
          <a:bodyPr lIns="0" tIns="0" rIns="0" bIns="0" rtlCol="0" anchor="t">
            <a:spAutoFit/>
          </a:bodyPr>
          <a:lstStyle/>
          <a:p>
            <a:pPr algn="l">
              <a:lnSpc>
                <a:spcPts val="2976"/>
              </a:lnSpc>
            </a:pPr>
            <a:r>
              <a:rPr lang="en-US" sz="3200" b="1">
                <a:solidFill>
                  <a:srgbClr val="000000"/>
                </a:solidFill>
                <a:latin typeface="Roboto Condensed Bold"/>
                <a:ea typeface="Roboto Condensed Bold"/>
                <a:cs typeface="Roboto Condensed Bold"/>
                <a:sym typeface="Roboto Condensed Bold"/>
              </a:rPr>
              <a:t>GENERAL</a:t>
            </a:r>
          </a:p>
        </p:txBody>
      </p:sp>
      <p:sp>
        <p:nvSpPr>
          <p:cNvPr id="3" name="Freeform 3"/>
          <p:cNvSpPr/>
          <p:nvPr/>
        </p:nvSpPr>
        <p:spPr>
          <a:xfrm rot="6686390" flipV="1">
            <a:off x="12355653" y="4827383"/>
            <a:ext cx="11864693" cy="8974022"/>
          </a:xfrm>
          <a:custGeom>
            <a:avLst/>
            <a:gdLst/>
            <a:ahLst/>
            <a:cxnLst/>
            <a:rect l="l" t="t" r="r" b="b"/>
            <a:pathLst>
              <a:path w="11864693" h="8974022">
                <a:moveTo>
                  <a:pt x="0" y="8974023"/>
                </a:moveTo>
                <a:lnTo>
                  <a:pt x="11864694" y="8974023"/>
                </a:lnTo>
                <a:lnTo>
                  <a:pt x="11864694" y="0"/>
                </a:lnTo>
                <a:lnTo>
                  <a:pt x="0" y="0"/>
                </a:lnTo>
                <a:lnTo>
                  <a:pt x="0" y="897402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4" name="TextBox 4"/>
          <p:cNvSpPr txBox="1"/>
          <p:nvPr/>
        </p:nvSpPr>
        <p:spPr>
          <a:xfrm>
            <a:off x="9966027" y="2219120"/>
            <a:ext cx="6014641" cy="414528"/>
          </a:xfrm>
          <a:prstGeom prst="rect">
            <a:avLst/>
          </a:prstGeom>
        </p:spPr>
        <p:txBody>
          <a:bodyPr lIns="0" tIns="0" rIns="0" bIns="0" rtlCol="0" anchor="t">
            <a:spAutoFit/>
          </a:bodyPr>
          <a:lstStyle/>
          <a:p>
            <a:pPr algn="l">
              <a:lnSpc>
                <a:spcPts val="2976"/>
              </a:lnSpc>
            </a:pPr>
            <a:r>
              <a:rPr lang="en-US" sz="3200" b="1">
                <a:solidFill>
                  <a:srgbClr val="000000"/>
                </a:solidFill>
                <a:latin typeface="Roboto Condensed Bold"/>
                <a:ea typeface="Roboto Condensed Bold"/>
                <a:cs typeface="Roboto Condensed Bold"/>
                <a:sym typeface="Roboto Condensed Bold"/>
              </a:rPr>
              <a:t>ESPECÍFICOS</a:t>
            </a:r>
          </a:p>
        </p:txBody>
      </p:sp>
      <p:sp>
        <p:nvSpPr>
          <p:cNvPr id="5" name="Freeform 5"/>
          <p:cNvSpPr/>
          <p:nvPr/>
        </p:nvSpPr>
        <p:spPr>
          <a:xfrm rot="-3777389" flipV="1">
            <a:off x="-6628433" y="-3687861"/>
            <a:ext cx="11864693" cy="8974022"/>
          </a:xfrm>
          <a:custGeom>
            <a:avLst/>
            <a:gdLst/>
            <a:ahLst/>
            <a:cxnLst/>
            <a:rect l="l" t="t" r="r" b="b"/>
            <a:pathLst>
              <a:path w="11864693" h="8974022">
                <a:moveTo>
                  <a:pt x="0" y="8974022"/>
                </a:moveTo>
                <a:lnTo>
                  <a:pt x="11864693" y="8974022"/>
                </a:lnTo>
                <a:lnTo>
                  <a:pt x="11864693" y="0"/>
                </a:lnTo>
                <a:lnTo>
                  <a:pt x="0" y="0"/>
                </a:lnTo>
                <a:lnTo>
                  <a:pt x="0" y="897402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6" name="TextBox 6"/>
          <p:cNvSpPr txBox="1"/>
          <p:nvPr/>
        </p:nvSpPr>
        <p:spPr>
          <a:xfrm>
            <a:off x="2081181" y="2933415"/>
            <a:ext cx="7062819" cy="2181225"/>
          </a:xfrm>
          <a:prstGeom prst="rect">
            <a:avLst/>
          </a:prstGeom>
        </p:spPr>
        <p:txBody>
          <a:bodyPr lIns="0" tIns="0" rIns="0" bIns="0" rtlCol="0" anchor="t">
            <a:spAutoFit/>
          </a:bodyPr>
          <a:lstStyle/>
          <a:p>
            <a:pPr algn="l">
              <a:lnSpc>
                <a:spcPts val="2879"/>
              </a:lnSpc>
            </a:pPr>
            <a:r>
              <a:rPr lang="en-US" sz="2400">
                <a:solidFill>
                  <a:srgbClr val="000000"/>
                </a:solidFill>
                <a:latin typeface="Roboto Condensed"/>
                <a:ea typeface="Roboto Condensed"/>
                <a:cs typeface="Roboto Condensed"/>
                <a:sym typeface="Roboto Condensed"/>
              </a:rPr>
              <a:t>Innovar el proceso de compra en Autoplanet mediante el desarrollo de una aplicación móvil que automatice las compras, optimice la gestión del inventario y facilite el monitoreo en tiempo real, mejorando la eficiencia operativa, la experiencia del cliente y la seguridad en las transacciones.</a:t>
            </a:r>
          </a:p>
        </p:txBody>
      </p:sp>
      <p:sp>
        <p:nvSpPr>
          <p:cNvPr id="7" name="TextBox 7"/>
          <p:cNvSpPr txBox="1"/>
          <p:nvPr/>
        </p:nvSpPr>
        <p:spPr>
          <a:xfrm>
            <a:off x="9966027" y="2933415"/>
            <a:ext cx="6011939" cy="6162675"/>
          </a:xfrm>
          <a:prstGeom prst="rect">
            <a:avLst/>
          </a:prstGeom>
        </p:spPr>
        <p:txBody>
          <a:bodyPr lIns="0" tIns="0" rIns="0" bIns="0" rtlCol="0" anchor="t">
            <a:spAutoFit/>
          </a:bodyPr>
          <a:lstStyle/>
          <a:p>
            <a:pPr marL="518160" lvl="1" indent="-259080" algn="l">
              <a:lnSpc>
                <a:spcPts val="2879"/>
              </a:lnSpc>
              <a:buFont typeface="Arial"/>
              <a:buChar char="•"/>
            </a:pPr>
            <a:r>
              <a:rPr lang="en-US" sz="2400">
                <a:solidFill>
                  <a:srgbClr val="000000"/>
                </a:solidFill>
                <a:latin typeface="Roboto Condensed"/>
                <a:ea typeface="Roboto Condensed"/>
                <a:cs typeface="Roboto Condensed"/>
                <a:sym typeface="Roboto Condensed"/>
              </a:rPr>
              <a:t>Implementar una aplicación móvil para los clientes de AutoPlanet.</a:t>
            </a:r>
          </a:p>
          <a:p>
            <a:pPr marL="518160" lvl="1" indent="-259080" algn="l">
              <a:lnSpc>
                <a:spcPts val="2879"/>
              </a:lnSpc>
              <a:buFont typeface="Arial"/>
              <a:buChar char="•"/>
            </a:pPr>
            <a:r>
              <a:rPr lang="en-US" sz="2400">
                <a:solidFill>
                  <a:srgbClr val="000000"/>
                </a:solidFill>
                <a:latin typeface="Roboto Condensed"/>
                <a:ea typeface="Roboto Condensed"/>
                <a:cs typeface="Roboto Condensed"/>
                <a:sym typeface="Roboto Condensed"/>
              </a:rPr>
              <a:t>Permitir la realización de compras autónomas mediante el escaneo de códigos de barra.</a:t>
            </a:r>
          </a:p>
          <a:p>
            <a:pPr marL="518160" lvl="1" indent="-259080" algn="l">
              <a:lnSpc>
                <a:spcPts val="2879"/>
              </a:lnSpc>
              <a:buFont typeface="Arial"/>
              <a:buChar char="•"/>
            </a:pPr>
            <a:r>
              <a:rPr lang="en-US" sz="2400">
                <a:solidFill>
                  <a:srgbClr val="000000"/>
                </a:solidFill>
                <a:latin typeface="Roboto Condensed"/>
                <a:ea typeface="Roboto Condensed"/>
                <a:cs typeface="Roboto Condensed"/>
                <a:sym typeface="Roboto Condensed"/>
              </a:rPr>
              <a:t>Gestionar el carrito de compras de manera eficiente.</a:t>
            </a:r>
          </a:p>
          <a:p>
            <a:pPr marL="518160" lvl="1" indent="-259080" algn="l">
              <a:lnSpc>
                <a:spcPts val="2879"/>
              </a:lnSpc>
              <a:buFont typeface="Arial"/>
              <a:buChar char="•"/>
            </a:pPr>
            <a:r>
              <a:rPr lang="en-US" sz="2400">
                <a:solidFill>
                  <a:srgbClr val="000000"/>
                </a:solidFill>
                <a:latin typeface="Roboto Condensed"/>
                <a:ea typeface="Roboto Condensed"/>
                <a:cs typeface="Roboto Condensed"/>
                <a:sym typeface="Roboto Condensed"/>
              </a:rPr>
              <a:t>Procesar pagos seguros a través de Webpay.</a:t>
            </a:r>
          </a:p>
          <a:p>
            <a:pPr marL="518160" lvl="1" indent="-259080" algn="l">
              <a:lnSpc>
                <a:spcPts val="2879"/>
              </a:lnSpc>
              <a:buFont typeface="Arial"/>
              <a:buChar char="•"/>
            </a:pPr>
            <a:r>
              <a:rPr lang="en-US" sz="2400">
                <a:solidFill>
                  <a:srgbClr val="000000"/>
                </a:solidFill>
                <a:latin typeface="Roboto Condensed"/>
                <a:ea typeface="Roboto Condensed"/>
                <a:cs typeface="Roboto Condensed"/>
                <a:sym typeface="Roboto Condensed"/>
              </a:rPr>
              <a:t>Facilitar a los administradores la supervisión en tiempo real de carritos de compra activos y confirmaciones de compra.</a:t>
            </a:r>
          </a:p>
          <a:p>
            <a:pPr marL="518160" lvl="1" indent="-259080" algn="l">
              <a:lnSpc>
                <a:spcPts val="2879"/>
              </a:lnSpc>
              <a:buFont typeface="Arial"/>
              <a:buChar char="•"/>
            </a:pPr>
            <a:r>
              <a:rPr lang="en-US" sz="2400">
                <a:solidFill>
                  <a:srgbClr val="000000"/>
                </a:solidFill>
                <a:latin typeface="Roboto Condensed"/>
                <a:ea typeface="Roboto Condensed"/>
                <a:cs typeface="Roboto Condensed"/>
                <a:sym typeface="Roboto Condensed"/>
              </a:rPr>
              <a:t>Optimizar la gestión del inventario por medio de cargas masivas de datos mediante CSV.</a:t>
            </a:r>
          </a:p>
          <a:p>
            <a:pPr marL="518160" lvl="1" indent="-259080" algn="l">
              <a:lnSpc>
                <a:spcPts val="2879"/>
              </a:lnSpc>
              <a:buFont typeface="Arial"/>
              <a:buChar char="•"/>
            </a:pPr>
            <a:r>
              <a:rPr lang="en-US" sz="2400">
                <a:solidFill>
                  <a:srgbClr val="000000"/>
                </a:solidFill>
                <a:latin typeface="Roboto Condensed"/>
                <a:ea typeface="Roboto Condensed"/>
                <a:cs typeface="Roboto Condensed"/>
                <a:sym typeface="Roboto Condensed"/>
              </a:rPr>
              <a:t>Generar reportes clave para mejorar la toma de decisiones operativas.</a:t>
            </a:r>
          </a:p>
          <a:p>
            <a:pPr algn="l">
              <a:lnSpc>
                <a:spcPts val="2879"/>
              </a:lnSpc>
            </a:pPr>
            <a:endParaRPr lang="en-US" sz="2400">
              <a:solidFill>
                <a:srgbClr val="000000"/>
              </a:solidFill>
              <a:latin typeface="Roboto Condensed"/>
              <a:ea typeface="Roboto Condensed"/>
              <a:cs typeface="Roboto Condensed"/>
              <a:sym typeface="Roboto Condensed"/>
            </a:endParaRPr>
          </a:p>
          <a:p>
            <a:pPr algn="l">
              <a:lnSpc>
                <a:spcPts val="2879"/>
              </a:lnSpc>
            </a:pPr>
            <a:endParaRPr lang="en-US" sz="2400">
              <a:solidFill>
                <a:srgbClr val="000000"/>
              </a:solidFill>
              <a:latin typeface="Roboto Condensed"/>
              <a:ea typeface="Roboto Condensed"/>
              <a:cs typeface="Roboto Condensed"/>
              <a:sym typeface="Roboto Condensed"/>
            </a:endParaRPr>
          </a:p>
        </p:txBody>
      </p:sp>
      <p:sp>
        <p:nvSpPr>
          <p:cNvPr id="8" name="TextBox 8"/>
          <p:cNvSpPr txBox="1"/>
          <p:nvPr/>
        </p:nvSpPr>
        <p:spPr>
          <a:xfrm>
            <a:off x="1028700" y="365760"/>
            <a:ext cx="16230600" cy="930909"/>
          </a:xfrm>
          <a:prstGeom prst="rect">
            <a:avLst/>
          </a:prstGeom>
        </p:spPr>
        <p:txBody>
          <a:bodyPr lIns="0" tIns="0" rIns="0" bIns="0" rtlCol="0" anchor="t">
            <a:spAutoFit/>
          </a:bodyPr>
          <a:lstStyle/>
          <a:p>
            <a:pPr algn="ctr">
              <a:lnSpc>
                <a:spcPts val="8120"/>
              </a:lnSpc>
            </a:pPr>
            <a:r>
              <a:rPr lang="en-US" sz="4000" b="1" spc="344">
                <a:solidFill>
                  <a:srgbClr val="000000"/>
                </a:solidFill>
                <a:latin typeface="Roboto Condensed Bold"/>
                <a:ea typeface="Roboto Condensed Bold"/>
                <a:cs typeface="Roboto Condensed Bold"/>
                <a:sym typeface="Roboto Condensed Bold"/>
              </a:rPr>
              <a:t>OBJETIVOS DEL PROYECTO</a:t>
            </a:r>
          </a:p>
        </p:txBody>
      </p:sp>
      <p:grpSp>
        <p:nvGrpSpPr>
          <p:cNvPr id="9" name="Group 9"/>
          <p:cNvGrpSpPr/>
          <p:nvPr/>
        </p:nvGrpSpPr>
        <p:grpSpPr>
          <a:xfrm>
            <a:off x="5211771" y="1367790"/>
            <a:ext cx="7939877" cy="47625"/>
            <a:chOff x="0" y="0"/>
            <a:chExt cx="2091161" cy="12543"/>
          </a:xfrm>
        </p:grpSpPr>
        <p:sp>
          <p:nvSpPr>
            <p:cNvPr id="10" name="Freeform 10"/>
            <p:cNvSpPr/>
            <p:nvPr/>
          </p:nvSpPr>
          <p:spPr>
            <a:xfrm>
              <a:off x="0" y="0"/>
              <a:ext cx="2091161" cy="12543"/>
            </a:xfrm>
            <a:custGeom>
              <a:avLst/>
              <a:gdLst/>
              <a:ahLst/>
              <a:cxnLst/>
              <a:rect l="l" t="t" r="r" b="b"/>
              <a:pathLst>
                <a:path w="2091161" h="12543">
                  <a:moveTo>
                    <a:pt x="6272" y="0"/>
                  </a:moveTo>
                  <a:lnTo>
                    <a:pt x="2084889" y="0"/>
                  </a:lnTo>
                  <a:cubicBezTo>
                    <a:pt x="2086553" y="0"/>
                    <a:pt x="2088148" y="661"/>
                    <a:pt x="2089324" y="1837"/>
                  </a:cubicBezTo>
                  <a:cubicBezTo>
                    <a:pt x="2090500" y="3013"/>
                    <a:pt x="2091161" y="4608"/>
                    <a:pt x="2091161" y="6272"/>
                  </a:cubicBezTo>
                  <a:lnTo>
                    <a:pt x="2091161" y="6272"/>
                  </a:lnTo>
                  <a:cubicBezTo>
                    <a:pt x="2091161" y="7935"/>
                    <a:pt x="2090500" y="9530"/>
                    <a:pt x="2089324" y="10706"/>
                  </a:cubicBezTo>
                  <a:cubicBezTo>
                    <a:pt x="2088148" y="11882"/>
                    <a:pt x="2086553" y="12543"/>
                    <a:pt x="2084889"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11" name="TextBox 11"/>
            <p:cNvSpPr txBox="1"/>
            <p:nvPr/>
          </p:nvSpPr>
          <p:spPr>
            <a:xfrm>
              <a:off x="0" y="-38100"/>
              <a:ext cx="2091161" cy="5064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081181" y="2633648"/>
            <a:ext cx="1710323" cy="47625"/>
            <a:chOff x="0" y="0"/>
            <a:chExt cx="450456" cy="12543"/>
          </a:xfrm>
        </p:grpSpPr>
        <p:sp>
          <p:nvSpPr>
            <p:cNvPr id="13" name="Freeform 13"/>
            <p:cNvSpPr/>
            <p:nvPr/>
          </p:nvSpPr>
          <p:spPr>
            <a:xfrm>
              <a:off x="0" y="0"/>
              <a:ext cx="450456" cy="12543"/>
            </a:xfrm>
            <a:custGeom>
              <a:avLst/>
              <a:gdLst/>
              <a:ahLst/>
              <a:cxnLst/>
              <a:rect l="l" t="t" r="r" b="b"/>
              <a:pathLst>
                <a:path w="450456" h="12543">
                  <a:moveTo>
                    <a:pt x="6272" y="0"/>
                  </a:moveTo>
                  <a:lnTo>
                    <a:pt x="444184" y="0"/>
                  </a:lnTo>
                  <a:cubicBezTo>
                    <a:pt x="447648" y="0"/>
                    <a:pt x="450456" y="2808"/>
                    <a:pt x="450456" y="6272"/>
                  </a:cubicBezTo>
                  <a:lnTo>
                    <a:pt x="450456" y="6272"/>
                  </a:lnTo>
                  <a:cubicBezTo>
                    <a:pt x="450456" y="7935"/>
                    <a:pt x="449795" y="9530"/>
                    <a:pt x="448619" y="10706"/>
                  </a:cubicBezTo>
                  <a:cubicBezTo>
                    <a:pt x="447443" y="11882"/>
                    <a:pt x="445847" y="12543"/>
                    <a:pt x="44418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14" name="TextBox 14"/>
            <p:cNvSpPr txBox="1"/>
            <p:nvPr/>
          </p:nvSpPr>
          <p:spPr>
            <a:xfrm>
              <a:off x="0" y="-38100"/>
              <a:ext cx="450456" cy="5064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9966027" y="2657460"/>
            <a:ext cx="2328754" cy="47625"/>
            <a:chOff x="0" y="0"/>
            <a:chExt cx="613334" cy="12543"/>
          </a:xfrm>
        </p:grpSpPr>
        <p:sp>
          <p:nvSpPr>
            <p:cNvPr id="16" name="Freeform 16"/>
            <p:cNvSpPr/>
            <p:nvPr/>
          </p:nvSpPr>
          <p:spPr>
            <a:xfrm>
              <a:off x="0" y="0"/>
              <a:ext cx="613334" cy="12543"/>
            </a:xfrm>
            <a:custGeom>
              <a:avLst/>
              <a:gdLst/>
              <a:ahLst/>
              <a:cxnLst/>
              <a:rect l="l" t="t" r="r" b="b"/>
              <a:pathLst>
                <a:path w="613334" h="12543">
                  <a:moveTo>
                    <a:pt x="6272" y="0"/>
                  </a:moveTo>
                  <a:lnTo>
                    <a:pt x="607063" y="0"/>
                  </a:lnTo>
                  <a:cubicBezTo>
                    <a:pt x="608726" y="0"/>
                    <a:pt x="610321" y="661"/>
                    <a:pt x="611497" y="1837"/>
                  </a:cubicBezTo>
                  <a:cubicBezTo>
                    <a:pt x="612674" y="3013"/>
                    <a:pt x="613334" y="4608"/>
                    <a:pt x="613334" y="6272"/>
                  </a:cubicBezTo>
                  <a:lnTo>
                    <a:pt x="613334" y="6272"/>
                  </a:lnTo>
                  <a:cubicBezTo>
                    <a:pt x="613334" y="7935"/>
                    <a:pt x="612674" y="9530"/>
                    <a:pt x="611497" y="10706"/>
                  </a:cubicBezTo>
                  <a:cubicBezTo>
                    <a:pt x="610321" y="11882"/>
                    <a:pt x="608726" y="12543"/>
                    <a:pt x="607063"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17" name="TextBox 17"/>
            <p:cNvSpPr txBox="1"/>
            <p:nvPr/>
          </p:nvSpPr>
          <p:spPr>
            <a:xfrm>
              <a:off x="0" y="-38100"/>
              <a:ext cx="613334" cy="50643"/>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100000">
            <a:off x="-5075938" y="-730299"/>
            <a:ext cx="14817002" cy="11207042"/>
          </a:xfrm>
          <a:custGeom>
            <a:avLst/>
            <a:gdLst/>
            <a:ahLst/>
            <a:cxnLst/>
            <a:rect l="l" t="t" r="r" b="b"/>
            <a:pathLst>
              <a:path w="14817002" h="11207042">
                <a:moveTo>
                  <a:pt x="0" y="0"/>
                </a:moveTo>
                <a:lnTo>
                  <a:pt x="14817003" y="0"/>
                </a:lnTo>
                <a:lnTo>
                  <a:pt x="14817003" y="11207041"/>
                </a:lnTo>
                <a:lnTo>
                  <a:pt x="0" y="112070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3" name="Freeform 3"/>
          <p:cNvSpPr/>
          <p:nvPr/>
        </p:nvSpPr>
        <p:spPr>
          <a:xfrm>
            <a:off x="185437" y="3117253"/>
            <a:ext cx="10659190" cy="4409753"/>
          </a:xfrm>
          <a:custGeom>
            <a:avLst/>
            <a:gdLst/>
            <a:ahLst/>
            <a:cxnLst/>
            <a:rect l="l" t="t" r="r" b="b"/>
            <a:pathLst>
              <a:path w="10659190" h="4409753">
                <a:moveTo>
                  <a:pt x="0" y="0"/>
                </a:moveTo>
                <a:lnTo>
                  <a:pt x="10659191" y="0"/>
                </a:lnTo>
                <a:lnTo>
                  <a:pt x="10659191" y="4409752"/>
                </a:lnTo>
                <a:lnTo>
                  <a:pt x="0" y="4409752"/>
                </a:lnTo>
                <a:lnTo>
                  <a:pt x="0" y="0"/>
                </a:lnTo>
                <a:close/>
              </a:path>
            </a:pathLst>
          </a:custGeom>
          <a:blipFill>
            <a:blip r:embed="rId4"/>
            <a:stretch>
              <a:fillRect t="-716"/>
            </a:stretch>
          </a:blipFill>
        </p:spPr>
        <p:txBody>
          <a:bodyPr/>
          <a:lstStyle/>
          <a:p>
            <a:endParaRPr lang="es-CL"/>
          </a:p>
        </p:txBody>
      </p:sp>
      <p:sp>
        <p:nvSpPr>
          <p:cNvPr id="4" name="TextBox 4"/>
          <p:cNvSpPr txBox="1"/>
          <p:nvPr/>
        </p:nvSpPr>
        <p:spPr>
          <a:xfrm>
            <a:off x="11504008" y="1852979"/>
            <a:ext cx="6783992" cy="975359"/>
          </a:xfrm>
          <a:prstGeom prst="rect">
            <a:avLst/>
          </a:prstGeom>
        </p:spPr>
        <p:txBody>
          <a:bodyPr lIns="0" tIns="0" rIns="0" bIns="0" rtlCol="0" anchor="t">
            <a:spAutoFit/>
          </a:bodyPr>
          <a:lstStyle/>
          <a:p>
            <a:pPr algn="l">
              <a:lnSpc>
                <a:spcPts val="3719"/>
              </a:lnSpc>
            </a:pPr>
            <a:r>
              <a:rPr lang="en-US" sz="3999" b="1">
                <a:solidFill>
                  <a:srgbClr val="000000"/>
                </a:solidFill>
                <a:latin typeface="Roboto Condensed Bold"/>
                <a:ea typeface="Roboto Condensed Bold"/>
                <a:cs typeface="Roboto Condensed Bold"/>
                <a:sym typeface="Roboto Condensed Bold"/>
              </a:rPr>
              <a:t>METODOLOGÍA DE DESARROLLO UTILIZADA</a:t>
            </a:r>
          </a:p>
        </p:txBody>
      </p:sp>
      <p:sp>
        <p:nvSpPr>
          <p:cNvPr id="5" name="TextBox 5"/>
          <p:cNvSpPr txBox="1"/>
          <p:nvPr/>
        </p:nvSpPr>
        <p:spPr>
          <a:xfrm>
            <a:off x="11533452" y="3258303"/>
            <a:ext cx="6167386" cy="4695825"/>
          </a:xfrm>
          <a:prstGeom prst="rect">
            <a:avLst/>
          </a:prstGeom>
        </p:spPr>
        <p:txBody>
          <a:bodyPr lIns="0" tIns="0" rIns="0" bIns="0" rtlCol="0" anchor="t">
            <a:spAutoFit/>
          </a:bodyPr>
          <a:lstStyle/>
          <a:p>
            <a:pPr algn="l">
              <a:lnSpc>
                <a:spcPts val="3119"/>
              </a:lnSpc>
            </a:pPr>
            <a:r>
              <a:rPr lang="en-US" sz="2599">
                <a:solidFill>
                  <a:srgbClr val="000000"/>
                </a:solidFill>
                <a:latin typeface="Roboto Condensed"/>
                <a:ea typeface="Roboto Condensed"/>
                <a:cs typeface="Roboto Condensed"/>
                <a:sym typeface="Roboto Condensed"/>
              </a:rPr>
              <a:t>Para abordar el proyecto “ScanBuy” se ha decidido utilizar la metodología de desarrollo agil “SCRUM”, la cual nos permite desarrollar la aplicación de manera iterativa e incremental, asegurando flexibilidad y adaptabilidad a los cambios que puedan surgir durante el proceso. El enfoque ágil facilita la entrega de componentes funcionales del proyecto en ciclos cortos, lo que nos permitirá recibir retroalimentación continua y ajustar el desarrollo conforme avanzamos.</a:t>
            </a:r>
          </a:p>
          <a:p>
            <a:pPr algn="l">
              <a:lnSpc>
                <a:spcPts val="3119"/>
              </a:lnSpc>
            </a:pPr>
            <a:endParaRPr lang="en-US" sz="2599">
              <a:solidFill>
                <a:srgbClr val="000000"/>
              </a:solidFill>
              <a:latin typeface="Roboto Condensed"/>
              <a:ea typeface="Roboto Condensed"/>
              <a:cs typeface="Roboto Condensed"/>
              <a:sym typeface="Roboto Condensed"/>
            </a:endParaRPr>
          </a:p>
        </p:txBody>
      </p:sp>
      <p:grpSp>
        <p:nvGrpSpPr>
          <p:cNvPr id="6" name="Group 6"/>
          <p:cNvGrpSpPr/>
          <p:nvPr/>
        </p:nvGrpSpPr>
        <p:grpSpPr>
          <a:xfrm>
            <a:off x="11533452" y="2937304"/>
            <a:ext cx="6310841" cy="62709"/>
            <a:chOff x="0" y="0"/>
            <a:chExt cx="1662115" cy="16516"/>
          </a:xfrm>
        </p:grpSpPr>
        <p:sp>
          <p:nvSpPr>
            <p:cNvPr id="7" name="Freeform 7"/>
            <p:cNvSpPr/>
            <p:nvPr/>
          </p:nvSpPr>
          <p:spPr>
            <a:xfrm>
              <a:off x="0" y="0"/>
              <a:ext cx="1662114" cy="16516"/>
            </a:xfrm>
            <a:custGeom>
              <a:avLst/>
              <a:gdLst/>
              <a:ahLst/>
              <a:cxnLst/>
              <a:rect l="l" t="t" r="r" b="b"/>
              <a:pathLst>
                <a:path w="1662114" h="16516">
                  <a:moveTo>
                    <a:pt x="8258" y="0"/>
                  </a:moveTo>
                  <a:lnTo>
                    <a:pt x="1653856" y="0"/>
                  </a:lnTo>
                  <a:cubicBezTo>
                    <a:pt x="1658417" y="0"/>
                    <a:pt x="1662114" y="3697"/>
                    <a:pt x="1662114" y="8258"/>
                  </a:cubicBezTo>
                  <a:lnTo>
                    <a:pt x="1662114" y="8258"/>
                  </a:lnTo>
                  <a:cubicBezTo>
                    <a:pt x="1662114" y="12819"/>
                    <a:pt x="1658417" y="16516"/>
                    <a:pt x="1653856" y="16516"/>
                  </a:cubicBezTo>
                  <a:lnTo>
                    <a:pt x="8258" y="16516"/>
                  </a:lnTo>
                  <a:cubicBezTo>
                    <a:pt x="3697" y="16516"/>
                    <a:pt x="0" y="12819"/>
                    <a:pt x="0" y="8258"/>
                  </a:cubicBezTo>
                  <a:lnTo>
                    <a:pt x="0" y="8258"/>
                  </a:lnTo>
                  <a:cubicBezTo>
                    <a:pt x="0" y="3697"/>
                    <a:pt x="3697" y="0"/>
                    <a:pt x="8258" y="0"/>
                  </a:cubicBezTo>
                  <a:close/>
                </a:path>
              </a:pathLst>
            </a:custGeom>
            <a:gradFill rotWithShape="1">
              <a:gsLst>
                <a:gs pos="0">
                  <a:srgbClr val="5DE0E6">
                    <a:alpha val="100000"/>
                  </a:srgbClr>
                </a:gs>
                <a:gs pos="100000">
                  <a:srgbClr val="004AAD">
                    <a:alpha val="100000"/>
                  </a:srgbClr>
                </a:gs>
              </a:gsLst>
              <a:lin ang="0"/>
            </a:gradFill>
          </p:spPr>
          <p:txBody>
            <a:bodyPr/>
            <a:lstStyle/>
            <a:p>
              <a:endParaRPr lang="es-CL"/>
            </a:p>
          </p:txBody>
        </p:sp>
        <p:sp>
          <p:nvSpPr>
            <p:cNvPr id="8" name="TextBox 8"/>
            <p:cNvSpPr txBox="1"/>
            <p:nvPr/>
          </p:nvSpPr>
          <p:spPr>
            <a:xfrm>
              <a:off x="0" y="-47625"/>
              <a:ext cx="1662115" cy="64141"/>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31205" y="6769785"/>
            <a:ext cx="2776955" cy="3325659"/>
            <a:chOff x="0" y="0"/>
            <a:chExt cx="3702606" cy="4434213"/>
          </a:xfrm>
        </p:grpSpPr>
        <p:grpSp>
          <p:nvGrpSpPr>
            <p:cNvPr id="3" name="Group 3"/>
            <p:cNvGrpSpPr/>
            <p:nvPr/>
          </p:nvGrpSpPr>
          <p:grpSpPr>
            <a:xfrm>
              <a:off x="0" y="0"/>
              <a:ext cx="3702606" cy="3702591"/>
              <a:chOff x="0" y="0"/>
              <a:chExt cx="6350000" cy="6349975"/>
            </a:xfrm>
          </p:grpSpPr>
          <p:sp>
            <p:nvSpPr>
              <p:cNvPr id="4" name="Freeform 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t="-9653" b="-9653"/>
                </a:stretch>
              </a:blipFill>
            </p:spPr>
            <p:txBody>
              <a:bodyPr/>
              <a:lstStyle/>
              <a:p>
                <a:endParaRPr lang="es-CL"/>
              </a:p>
            </p:txBody>
          </p:sp>
        </p:grpSp>
        <p:sp>
          <p:nvSpPr>
            <p:cNvPr id="5" name="TextBox 5"/>
            <p:cNvSpPr txBox="1"/>
            <p:nvPr/>
          </p:nvSpPr>
          <p:spPr>
            <a:xfrm>
              <a:off x="231164" y="3190013"/>
              <a:ext cx="3212621" cy="531164"/>
            </a:xfrm>
            <a:prstGeom prst="rect">
              <a:avLst/>
            </a:prstGeom>
            <a:solidFill>
              <a:schemeClr val="bg1"/>
            </a:solidFill>
          </p:spPr>
          <p:txBody>
            <a:bodyPr lIns="0" tIns="0" rIns="0" bIns="0" rtlCol="0" anchor="t">
              <a:spAutoFit/>
            </a:bodyPr>
            <a:lstStyle/>
            <a:p>
              <a:pPr algn="l">
                <a:lnSpc>
                  <a:spcPts val="3073"/>
                </a:lnSpc>
              </a:pPr>
              <a:r>
                <a:rPr lang="en-US" sz="2743" b="1" dirty="0">
                  <a:solidFill>
                    <a:srgbClr val="000000"/>
                  </a:solidFill>
                  <a:latin typeface="TT Chocolates Bold"/>
                  <a:ea typeface="TT Chocolates Bold"/>
                  <a:cs typeface="TT Chocolates Bold"/>
                  <a:sym typeface="TT Chocolates Bold"/>
                </a:rPr>
                <a:t>ALONSO LEIVA</a:t>
              </a:r>
            </a:p>
          </p:txBody>
        </p:sp>
        <p:sp>
          <p:nvSpPr>
            <p:cNvPr id="6" name="TextBox 6"/>
            <p:cNvSpPr txBox="1"/>
            <p:nvPr/>
          </p:nvSpPr>
          <p:spPr>
            <a:xfrm>
              <a:off x="653727" y="3892129"/>
              <a:ext cx="2790058" cy="542083"/>
            </a:xfrm>
            <a:prstGeom prst="rect">
              <a:avLst/>
            </a:prstGeom>
          </p:spPr>
          <p:txBody>
            <a:bodyPr lIns="0" tIns="0" rIns="0" bIns="0" rtlCol="0" anchor="t">
              <a:spAutoFit/>
            </a:bodyPr>
            <a:lstStyle/>
            <a:p>
              <a:pPr algn="l">
                <a:lnSpc>
                  <a:spcPts val="1646"/>
                </a:lnSpc>
              </a:pPr>
              <a:r>
                <a:rPr lang="en-US" sz="1371" b="1">
                  <a:solidFill>
                    <a:srgbClr val="000000"/>
                  </a:solidFill>
                  <a:latin typeface="Montserrat Bold"/>
                  <a:ea typeface="Montserrat Bold"/>
                  <a:cs typeface="Montserrat Bold"/>
                  <a:sym typeface="Montserrat Bold"/>
                </a:rPr>
                <a:t>DESARROLLADOR BACKEND 1/DBA</a:t>
              </a:r>
            </a:p>
          </p:txBody>
        </p:sp>
      </p:grpSp>
      <p:grpSp>
        <p:nvGrpSpPr>
          <p:cNvPr id="7" name="Group 7"/>
          <p:cNvGrpSpPr/>
          <p:nvPr/>
        </p:nvGrpSpPr>
        <p:grpSpPr>
          <a:xfrm>
            <a:off x="8047595" y="5395675"/>
            <a:ext cx="3174321" cy="4138784"/>
            <a:chOff x="0" y="0"/>
            <a:chExt cx="4232428" cy="5518379"/>
          </a:xfrm>
        </p:grpSpPr>
        <p:grpSp>
          <p:nvGrpSpPr>
            <p:cNvPr id="8" name="Group 8"/>
            <p:cNvGrpSpPr/>
            <p:nvPr/>
          </p:nvGrpSpPr>
          <p:grpSpPr>
            <a:xfrm>
              <a:off x="0" y="0"/>
              <a:ext cx="3702606" cy="3702591"/>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t="-16747" b="-16747"/>
                </a:stretch>
              </a:blipFill>
            </p:spPr>
            <p:txBody>
              <a:bodyPr/>
              <a:lstStyle/>
              <a:p>
                <a:endParaRPr lang="es-CL"/>
              </a:p>
            </p:txBody>
          </p:sp>
        </p:grpSp>
        <p:sp>
          <p:nvSpPr>
            <p:cNvPr id="10" name="TextBox 10"/>
            <p:cNvSpPr txBox="1"/>
            <p:nvPr/>
          </p:nvSpPr>
          <p:spPr>
            <a:xfrm>
              <a:off x="231164" y="3190013"/>
              <a:ext cx="4001265" cy="1557250"/>
            </a:xfrm>
            <a:prstGeom prst="rect">
              <a:avLst/>
            </a:prstGeom>
            <a:solidFill>
              <a:schemeClr val="bg1"/>
            </a:solidFill>
          </p:spPr>
          <p:txBody>
            <a:bodyPr lIns="0" tIns="0" rIns="0" bIns="0" rtlCol="0" anchor="t">
              <a:spAutoFit/>
            </a:bodyPr>
            <a:lstStyle/>
            <a:p>
              <a:pPr algn="l">
                <a:lnSpc>
                  <a:spcPts val="3073"/>
                </a:lnSpc>
              </a:pPr>
              <a:r>
                <a:rPr lang="en-US" sz="2743" b="1" dirty="0">
                  <a:solidFill>
                    <a:srgbClr val="000000"/>
                  </a:solidFill>
                  <a:latin typeface="TT Chocolates Bold"/>
                  <a:ea typeface="TT Chocolates Bold"/>
                  <a:cs typeface="TT Chocolates Bold"/>
                  <a:sym typeface="TT Chocolates Bold"/>
                </a:rPr>
                <a:t>DAMIAN ALBURQUENQUE</a:t>
              </a:r>
            </a:p>
            <a:p>
              <a:pPr algn="l">
                <a:lnSpc>
                  <a:spcPts val="3073"/>
                </a:lnSpc>
              </a:pPr>
              <a:endParaRPr lang="en-US" sz="2743" b="1" dirty="0">
                <a:solidFill>
                  <a:srgbClr val="000000"/>
                </a:solidFill>
                <a:latin typeface="TT Chocolates Bold"/>
                <a:ea typeface="TT Chocolates Bold"/>
                <a:cs typeface="TT Chocolates Bold"/>
                <a:sym typeface="TT Chocolates Bold"/>
              </a:endParaRPr>
            </a:p>
          </p:txBody>
        </p:sp>
        <p:sp>
          <p:nvSpPr>
            <p:cNvPr id="11" name="TextBox 11"/>
            <p:cNvSpPr txBox="1"/>
            <p:nvPr/>
          </p:nvSpPr>
          <p:spPr>
            <a:xfrm>
              <a:off x="456274" y="4434213"/>
              <a:ext cx="2790058" cy="1084166"/>
            </a:xfrm>
            <a:prstGeom prst="rect">
              <a:avLst/>
            </a:prstGeom>
          </p:spPr>
          <p:txBody>
            <a:bodyPr lIns="0" tIns="0" rIns="0" bIns="0" rtlCol="0" anchor="t">
              <a:spAutoFit/>
            </a:bodyPr>
            <a:lstStyle/>
            <a:p>
              <a:pPr algn="l">
                <a:lnSpc>
                  <a:spcPts val="1646"/>
                </a:lnSpc>
              </a:pPr>
              <a:r>
                <a:rPr lang="en-US" sz="1371" b="1">
                  <a:solidFill>
                    <a:srgbClr val="000000"/>
                  </a:solidFill>
                  <a:latin typeface="Montserrat Bold"/>
                  <a:ea typeface="Montserrat Bold"/>
                  <a:cs typeface="Montserrat Bold"/>
                  <a:sym typeface="Montserrat Bold"/>
                </a:rPr>
                <a:t>SCRUM MASTER/</a:t>
              </a:r>
            </a:p>
            <a:p>
              <a:pPr algn="l">
                <a:lnSpc>
                  <a:spcPts val="1646"/>
                </a:lnSpc>
              </a:pPr>
              <a:r>
                <a:rPr lang="en-US" sz="1371" b="1">
                  <a:solidFill>
                    <a:srgbClr val="000000"/>
                  </a:solidFill>
                  <a:latin typeface="Montserrat Bold"/>
                  <a:ea typeface="Montserrat Bold"/>
                  <a:cs typeface="Montserrat Bold"/>
                  <a:sym typeface="Montserrat Bold"/>
                </a:rPr>
                <a:t>DESARROLLADOR BACKEND 2</a:t>
              </a:r>
            </a:p>
            <a:p>
              <a:pPr algn="l">
                <a:lnSpc>
                  <a:spcPts val="1646"/>
                </a:lnSpc>
              </a:pPr>
              <a:endParaRPr lang="en-US" sz="1371" b="1">
                <a:solidFill>
                  <a:srgbClr val="000000"/>
                </a:solidFill>
                <a:latin typeface="Montserrat Bold"/>
                <a:ea typeface="Montserrat Bold"/>
                <a:cs typeface="Montserrat Bold"/>
                <a:sym typeface="Montserrat Bold"/>
              </a:endParaRPr>
            </a:p>
          </p:txBody>
        </p:sp>
      </p:grpSp>
      <p:grpSp>
        <p:nvGrpSpPr>
          <p:cNvPr id="12" name="Group 12"/>
          <p:cNvGrpSpPr/>
          <p:nvPr/>
        </p:nvGrpSpPr>
        <p:grpSpPr>
          <a:xfrm>
            <a:off x="11554855" y="6769785"/>
            <a:ext cx="2776955" cy="3245070"/>
            <a:chOff x="0" y="0"/>
            <a:chExt cx="3702606" cy="4326760"/>
          </a:xfrm>
        </p:grpSpPr>
        <p:grpSp>
          <p:nvGrpSpPr>
            <p:cNvPr id="13" name="Group 13"/>
            <p:cNvGrpSpPr/>
            <p:nvPr/>
          </p:nvGrpSpPr>
          <p:grpSpPr>
            <a:xfrm>
              <a:off x="0" y="0"/>
              <a:ext cx="3702606" cy="3702591"/>
              <a:chOff x="0" y="0"/>
              <a:chExt cx="6350000" cy="6349975"/>
            </a:xfrm>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8584" t="-19994" b="-24785"/>
                </a:stretch>
              </a:blipFill>
            </p:spPr>
            <p:txBody>
              <a:bodyPr/>
              <a:lstStyle/>
              <a:p>
                <a:endParaRPr lang="es-CL"/>
              </a:p>
            </p:txBody>
          </p:sp>
        </p:grpSp>
        <p:sp>
          <p:nvSpPr>
            <p:cNvPr id="15" name="TextBox 15"/>
            <p:cNvSpPr txBox="1"/>
            <p:nvPr/>
          </p:nvSpPr>
          <p:spPr>
            <a:xfrm>
              <a:off x="231164" y="3190013"/>
              <a:ext cx="3212621" cy="531164"/>
            </a:xfrm>
            <a:prstGeom prst="rect">
              <a:avLst/>
            </a:prstGeom>
            <a:solidFill>
              <a:schemeClr val="bg1"/>
            </a:solidFill>
          </p:spPr>
          <p:txBody>
            <a:bodyPr lIns="0" tIns="0" rIns="0" bIns="0" rtlCol="0" anchor="t">
              <a:spAutoFit/>
            </a:bodyPr>
            <a:lstStyle/>
            <a:p>
              <a:pPr algn="l">
                <a:lnSpc>
                  <a:spcPts val="3073"/>
                </a:lnSpc>
              </a:pPr>
              <a:r>
                <a:rPr lang="en-US" sz="2743" b="1" dirty="0">
                  <a:solidFill>
                    <a:srgbClr val="000000"/>
                  </a:solidFill>
                  <a:latin typeface="TT Chocolates Bold"/>
                  <a:ea typeface="TT Chocolates Bold"/>
                  <a:cs typeface="TT Chocolates Bold"/>
                  <a:sym typeface="TT Chocolates Bold"/>
                </a:rPr>
                <a:t>KEVIN GODOY</a:t>
              </a:r>
            </a:p>
          </p:txBody>
        </p:sp>
        <p:sp>
          <p:nvSpPr>
            <p:cNvPr id="16" name="TextBox 16"/>
            <p:cNvSpPr txBox="1"/>
            <p:nvPr/>
          </p:nvSpPr>
          <p:spPr>
            <a:xfrm>
              <a:off x="357548" y="3784677"/>
              <a:ext cx="2987511" cy="542083"/>
            </a:xfrm>
            <a:prstGeom prst="rect">
              <a:avLst/>
            </a:prstGeom>
          </p:spPr>
          <p:txBody>
            <a:bodyPr lIns="0" tIns="0" rIns="0" bIns="0" rtlCol="0" anchor="t">
              <a:spAutoFit/>
            </a:bodyPr>
            <a:lstStyle/>
            <a:p>
              <a:pPr algn="l">
                <a:lnSpc>
                  <a:spcPts val="1646"/>
                </a:lnSpc>
              </a:pPr>
              <a:r>
                <a:rPr lang="en-US" sz="1371" b="1">
                  <a:solidFill>
                    <a:srgbClr val="000000"/>
                  </a:solidFill>
                  <a:latin typeface="Montserrat Bold"/>
                  <a:ea typeface="Montserrat Bold"/>
                  <a:cs typeface="Montserrat Bold"/>
                  <a:sym typeface="Montserrat Bold"/>
                </a:rPr>
                <a:t>DESARROLLADOR FRONTEND/TESTER QA</a:t>
              </a:r>
            </a:p>
          </p:txBody>
        </p:sp>
      </p:grpSp>
      <p:grpSp>
        <p:nvGrpSpPr>
          <p:cNvPr id="17" name="Group 17"/>
          <p:cNvGrpSpPr/>
          <p:nvPr/>
        </p:nvGrpSpPr>
        <p:grpSpPr>
          <a:xfrm>
            <a:off x="7750179" y="2054086"/>
            <a:ext cx="3471737" cy="3089414"/>
            <a:chOff x="0" y="0"/>
            <a:chExt cx="4628983" cy="4119219"/>
          </a:xfrm>
        </p:grpSpPr>
        <p:grpSp>
          <p:nvGrpSpPr>
            <p:cNvPr id="18" name="Group 18"/>
            <p:cNvGrpSpPr/>
            <p:nvPr/>
          </p:nvGrpSpPr>
          <p:grpSpPr>
            <a:xfrm>
              <a:off x="448849" y="0"/>
              <a:ext cx="3702606" cy="3702591"/>
              <a:chOff x="0" y="0"/>
              <a:chExt cx="6350000" cy="6349975"/>
            </a:xfrm>
          </p:grpSpPr>
          <p:sp>
            <p:nvSpPr>
              <p:cNvPr id="19" name="Freeform 1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a:stretch>
              </a:blipFill>
            </p:spPr>
            <p:txBody>
              <a:bodyPr/>
              <a:lstStyle/>
              <a:p>
                <a:endParaRPr lang="es-CL"/>
              </a:p>
            </p:txBody>
          </p:sp>
        </p:grpSp>
        <p:sp>
          <p:nvSpPr>
            <p:cNvPr id="20" name="TextBox 20"/>
            <p:cNvSpPr txBox="1"/>
            <p:nvPr/>
          </p:nvSpPr>
          <p:spPr>
            <a:xfrm>
              <a:off x="0" y="3253513"/>
              <a:ext cx="4628983" cy="531164"/>
            </a:xfrm>
            <a:prstGeom prst="rect">
              <a:avLst/>
            </a:prstGeom>
            <a:solidFill>
              <a:schemeClr val="bg1"/>
            </a:solidFill>
          </p:spPr>
          <p:txBody>
            <a:bodyPr lIns="0" tIns="0" rIns="0" bIns="0" rtlCol="0" anchor="t">
              <a:spAutoFit/>
            </a:bodyPr>
            <a:lstStyle/>
            <a:p>
              <a:pPr algn="l">
                <a:lnSpc>
                  <a:spcPts val="3073"/>
                </a:lnSpc>
              </a:pPr>
              <a:r>
                <a:rPr lang="en-US" sz="2743" b="1" dirty="0">
                  <a:solidFill>
                    <a:srgbClr val="000000"/>
                  </a:solidFill>
                  <a:latin typeface="TT Chocolates Bold"/>
                  <a:ea typeface="TT Chocolates Bold"/>
                  <a:cs typeface="TT Chocolates Bold"/>
                  <a:sym typeface="TT Chocolates Bold"/>
                </a:rPr>
                <a:t>CHRISTIAN LAZCANO</a:t>
              </a:r>
            </a:p>
          </p:txBody>
        </p:sp>
        <p:sp>
          <p:nvSpPr>
            <p:cNvPr id="21" name="TextBox 21"/>
            <p:cNvSpPr txBox="1"/>
            <p:nvPr/>
          </p:nvSpPr>
          <p:spPr>
            <a:xfrm>
              <a:off x="1298009" y="3848177"/>
              <a:ext cx="2987511" cy="271042"/>
            </a:xfrm>
            <a:prstGeom prst="rect">
              <a:avLst/>
            </a:prstGeom>
          </p:spPr>
          <p:txBody>
            <a:bodyPr lIns="0" tIns="0" rIns="0" bIns="0" rtlCol="0" anchor="t">
              <a:spAutoFit/>
            </a:bodyPr>
            <a:lstStyle/>
            <a:p>
              <a:pPr algn="l">
                <a:lnSpc>
                  <a:spcPts val="1646"/>
                </a:lnSpc>
              </a:pPr>
              <a:r>
                <a:rPr lang="en-US" sz="1371" b="1">
                  <a:solidFill>
                    <a:srgbClr val="000000"/>
                  </a:solidFill>
                  <a:latin typeface="Montserrat Bold"/>
                  <a:ea typeface="Montserrat Bold"/>
                  <a:cs typeface="Montserrat Bold"/>
                  <a:sym typeface="Montserrat Bold"/>
                </a:rPr>
                <a:t>PRODUCT OWNER</a:t>
              </a:r>
            </a:p>
          </p:txBody>
        </p:sp>
      </p:grpSp>
      <p:grpSp>
        <p:nvGrpSpPr>
          <p:cNvPr id="22" name="Group 22"/>
          <p:cNvGrpSpPr/>
          <p:nvPr/>
        </p:nvGrpSpPr>
        <p:grpSpPr>
          <a:xfrm>
            <a:off x="11585954" y="0"/>
            <a:ext cx="5491710" cy="6287724"/>
            <a:chOff x="0" y="0"/>
            <a:chExt cx="7322280" cy="8383632"/>
          </a:xfrm>
        </p:grpSpPr>
        <p:grpSp>
          <p:nvGrpSpPr>
            <p:cNvPr id="23" name="Group 23"/>
            <p:cNvGrpSpPr/>
            <p:nvPr/>
          </p:nvGrpSpPr>
          <p:grpSpPr>
            <a:xfrm>
              <a:off x="0" y="0"/>
              <a:ext cx="7312996" cy="7312967"/>
              <a:chOff x="0" y="0"/>
              <a:chExt cx="6350000" cy="6349975"/>
            </a:xfrm>
          </p:grpSpPr>
          <p:sp>
            <p:nvSpPr>
              <p:cNvPr id="24" name="Freeform 2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a:stretch>
              </a:blipFill>
            </p:spPr>
            <p:txBody>
              <a:bodyPr/>
              <a:lstStyle/>
              <a:p>
                <a:endParaRPr lang="es-CL"/>
              </a:p>
            </p:txBody>
          </p:sp>
        </p:grpSp>
        <p:sp>
          <p:nvSpPr>
            <p:cNvPr id="25" name="TextBox 25"/>
            <p:cNvSpPr txBox="1"/>
            <p:nvPr/>
          </p:nvSpPr>
          <p:spPr>
            <a:xfrm>
              <a:off x="977050" y="6322408"/>
              <a:ext cx="6345230" cy="1048625"/>
            </a:xfrm>
            <a:prstGeom prst="rect">
              <a:avLst/>
            </a:prstGeom>
          </p:spPr>
          <p:txBody>
            <a:bodyPr lIns="0" tIns="0" rIns="0" bIns="0" rtlCol="0" anchor="t">
              <a:spAutoFit/>
            </a:bodyPr>
            <a:lstStyle/>
            <a:p>
              <a:pPr algn="l">
                <a:lnSpc>
                  <a:spcPts val="6069"/>
                </a:lnSpc>
              </a:pPr>
              <a:r>
                <a:rPr lang="en-US" sz="5419" b="1">
                  <a:solidFill>
                    <a:srgbClr val="000000"/>
                  </a:solidFill>
                  <a:latin typeface="TT Chocolates Bold"/>
                  <a:ea typeface="TT Chocolates Bold"/>
                  <a:cs typeface="TT Chocolates Bold"/>
                  <a:sym typeface="TT Chocolates Bold"/>
                </a:rPr>
                <a:t>AUTOPLANET</a:t>
              </a:r>
            </a:p>
          </p:txBody>
        </p:sp>
        <p:sp>
          <p:nvSpPr>
            <p:cNvPr id="26" name="TextBox 26"/>
            <p:cNvSpPr txBox="1"/>
            <p:nvPr/>
          </p:nvSpPr>
          <p:spPr>
            <a:xfrm>
              <a:off x="1811653" y="7312967"/>
              <a:ext cx="5510627" cy="1070665"/>
            </a:xfrm>
            <a:prstGeom prst="rect">
              <a:avLst/>
            </a:prstGeom>
          </p:spPr>
          <p:txBody>
            <a:bodyPr lIns="0" tIns="0" rIns="0" bIns="0" rtlCol="0" anchor="t">
              <a:spAutoFit/>
            </a:bodyPr>
            <a:lstStyle/>
            <a:p>
              <a:pPr algn="l">
                <a:lnSpc>
                  <a:spcPts val="3251"/>
                </a:lnSpc>
              </a:pPr>
              <a:r>
                <a:rPr lang="en-US" sz="2709" b="1">
                  <a:solidFill>
                    <a:srgbClr val="000000"/>
                  </a:solidFill>
                  <a:latin typeface="Montserrat Bold"/>
                  <a:ea typeface="Montserrat Bold"/>
                  <a:cs typeface="Montserrat Bold"/>
                  <a:sym typeface="Montserrat Bold"/>
                </a:rPr>
                <a:t>STAKEHOLDER / EARLY ADOPTER</a:t>
              </a:r>
            </a:p>
          </p:txBody>
        </p:sp>
      </p:grpSp>
      <p:sp>
        <p:nvSpPr>
          <p:cNvPr id="27" name="TextBox 27"/>
          <p:cNvSpPr txBox="1"/>
          <p:nvPr/>
        </p:nvSpPr>
        <p:spPr>
          <a:xfrm>
            <a:off x="4347807" y="642320"/>
            <a:ext cx="7059464" cy="626152"/>
          </a:xfrm>
          <a:prstGeom prst="rect">
            <a:avLst/>
          </a:prstGeom>
        </p:spPr>
        <p:txBody>
          <a:bodyPr lIns="0" tIns="0" rIns="0" bIns="0" rtlCol="0" anchor="t">
            <a:spAutoFit/>
          </a:bodyPr>
          <a:lstStyle/>
          <a:p>
            <a:pPr algn="l">
              <a:lnSpc>
                <a:spcPts val="4582"/>
              </a:lnSpc>
            </a:pPr>
            <a:r>
              <a:rPr lang="en-US" sz="4927" b="1">
                <a:solidFill>
                  <a:srgbClr val="000000"/>
                </a:solidFill>
                <a:latin typeface="Roboto Condensed Bold"/>
                <a:ea typeface="Roboto Condensed Bold"/>
                <a:cs typeface="Roboto Condensed Bold"/>
                <a:sym typeface="Roboto Condensed Bold"/>
              </a:rPr>
              <a:t>ASIGNACIÓN DE ROLES</a:t>
            </a:r>
          </a:p>
        </p:txBody>
      </p:sp>
      <p:sp>
        <p:nvSpPr>
          <p:cNvPr id="28" name="Freeform 28"/>
          <p:cNvSpPr/>
          <p:nvPr/>
        </p:nvSpPr>
        <p:spPr>
          <a:xfrm rot="-3777389" flipV="1">
            <a:off x="-4875818" y="-3750341"/>
            <a:ext cx="11864693" cy="8974022"/>
          </a:xfrm>
          <a:custGeom>
            <a:avLst/>
            <a:gdLst/>
            <a:ahLst/>
            <a:cxnLst/>
            <a:rect l="l" t="t" r="r" b="b"/>
            <a:pathLst>
              <a:path w="11864693" h="8974022">
                <a:moveTo>
                  <a:pt x="0" y="8974023"/>
                </a:moveTo>
                <a:lnTo>
                  <a:pt x="11864693" y="8974023"/>
                </a:lnTo>
                <a:lnTo>
                  <a:pt x="11864693" y="0"/>
                </a:lnTo>
                <a:lnTo>
                  <a:pt x="0" y="0"/>
                </a:lnTo>
                <a:lnTo>
                  <a:pt x="0" y="8974023"/>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L"/>
          </a:p>
        </p:txBody>
      </p:sp>
      <p:sp>
        <p:nvSpPr>
          <p:cNvPr id="29" name="Freeform 29"/>
          <p:cNvSpPr/>
          <p:nvPr/>
        </p:nvSpPr>
        <p:spPr>
          <a:xfrm rot="6686390" flipV="1">
            <a:off x="12355653" y="4827383"/>
            <a:ext cx="11864693" cy="8974022"/>
          </a:xfrm>
          <a:custGeom>
            <a:avLst/>
            <a:gdLst/>
            <a:ahLst/>
            <a:cxnLst/>
            <a:rect l="l" t="t" r="r" b="b"/>
            <a:pathLst>
              <a:path w="11864693" h="8974022">
                <a:moveTo>
                  <a:pt x="0" y="8974023"/>
                </a:moveTo>
                <a:lnTo>
                  <a:pt x="11864694" y="8974023"/>
                </a:lnTo>
                <a:lnTo>
                  <a:pt x="11864694" y="0"/>
                </a:lnTo>
                <a:lnTo>
                  <a:pt x="0" y="0"/>
                </a:lnTo>
                <a:lnTo>
                  <a:pt x="0" y="8974023"/>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L"/>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762</Words>
  <Application>Microsoft Office PowerPoint</Application>
  <PresentationFormat>Personalizado</PresentationFormat>
  <Paragraphs>121</Paragraphs>
  <Slides>21</Slides>
  <Notes>0</Notes>
  <HiddenSlides>0</HiddenSlides>
  <MMClips>1</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21</vt:i4>
      </vt:variant>
    </vt:vector>
  </HeadingPairs>
  <TitlesOfParts>
    <vt:vector size="35" baseType="lpstr">
      <vt:lpstr>TT Chocolates Bold</vt:lpstr>
      <vt:lpstr>TT Chocolates Ultra-Bold</vt:lpstr>
      <vt:lpstr>Calibri</vt:lpstr>
      <vt:lpstr>Open Sans</vt:lpstr>
      <vt:lpstr>Roboto Condensed Bold</vt:lpstr>
      <vt:lpstr>Roboto Bold</vt:lpstr>
      <vt:lpstr>Montserrat Bold</vt:lpstr>
      <vt:lpstr>Roboto Condensed</vt:lpstr>
      <vt:lpstr>Poppins Bold</vt:lpstr>
      <vt:lpstr>Arial</vt:lpstr>
      <vt:lpstr>Open Sans Bold</vt:lpstr>
      <vt:lpstr>Poppins</vt:lpstr>
      <vt:lpstr>TT Chocolates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ScanBuy</dc:title>
  <cp:lastModifiedBy>ALONSO ANDRES LEIVA CERDA</cp:lastModifiedBy>
  <cp:revision>2</cp:revision>
  <dcterms:created xsi:type="dcterms:W3CDTF">2006-08-16T00:00:00Z</dcterms:created>
  <dcterms:modified xsi:type="dcterms:W3CDTF">2024-12-01T21:23:25Z</dcterms:modified>
  <dc:identifier>DAGW2vvagOo</dc:identifier>
</cp:coreProperties>
</file>